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6" r:id="rId12"/>
    <p:sldId id="265" r:id="rId1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9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47F10-E333-2C45-3E72-8D82A2B23C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137BC1D4-C968-BC7A-5CB0-BBCEA3F277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3E58CF10-46FD-FF6A-DA61-4DAE8CC31889}"/>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5" name="Footer Placeholder 4">
            <a:extLst>
              <a:ext uri="{FF2B5EF4-FFF2-40B4-BE49-F238E27FC236}">
                <a16:creationId xmlns:a16="http://schemas.microsoft.com/office/drawing/2014/main" id="{095BF448-03B7-6A21-2885-78F9838A9D8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796C14A-9940-863C-24B5-B2F1F504BDFE}"/>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386782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C398-3DE0-68AB-6F7F-FE655147B0AE}"/>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AA01D71A-3A44-6C2B-DB2F-4496E38EEB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FF1174B-DD53-C468-7DE5-3ABD52850983}"/>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5" name="Footer Placeholder 4">
            <a:extLst>
              <a:ext uri="{FF2B5EF4-FFF2-40B4-BE49-F238E27FC236}">
                <a16:creationId xmlns:a16="http://schemas.microsoft.com/office/drawing/2014/main" id="{76B1929F-FCDB-3F6C-A690-E18BE2ACBFD1}"/>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71BB9C7B-3604-4147-4266-1009366F284A}"/>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207824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1144E-3910-DECB-EDD0-C8C65D12B4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A65EB5BE-D3FB-4ACE-9918-E858DDA67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693F069-0FBE-FDFF-47A2-ED2B703D7C26}"/>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5" name="Footer Placeholder 4">
            <a:extLst>
              <a:ext uri="{FF2B5EF4-FFF2-40B4-BE49-F238E27FC236}">
                <a16:creationId xmlns:a16="http://schemas.microsoft.com/office/drawing/2014/main" id="{FE9A5E3F-9C56-F6B9-2F0C-2F12CB0BD84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8D989C99-EC96-79B5-EC5A-65AD11CE76E3}"/>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766294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CA67-B931-121E-1283-DF46350D81E9}"/>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6207E030-490C-E691-88B6-EBF0BC261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4D1DDE4-AC47-6156-9A4A-F0585BE94805}"/>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5" name="Footer Placeholder 4">
            <a:extLst>
              <a:ext uri="{FF2B5EF4-FFF2-40B4-BE49-F238E27FC236}">
                <a16:creationId xmlns:a16="http://schemas.microsoft.com/office/drawing/2014/main" id="{9972A377-6A31-658E-0919-B160ED44F704}"/>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0A7C5F5-F8ED-B357-06F5-AC449AB65503}"/>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80202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F24A-F27A-569C-7022-8ECE16E329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327911B2-EF55-548F-94B1-76079E4D9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41472-EB82-02C8-9272-34EC695397AF}"/>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5" name="Footer Placeholder 4">
            <a:extLst>
              <a:ext uri="{FF2B5EF4-FFF2-40B4-BE49-F238E27FC236}">
                <a16:creationId xmlns:a16="http://schemas.microsoft.com/office/drawing/2014/main" id="{B30BB61A-8515-331C-36EB-F1A522A3ED65}"/>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18CF174D-23C2-C687-3239-3FCC2E96CD6C}"/>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351593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AB8EB-DDE5-C3D2-B128-750041D05EC5}"/>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C7123791-6446-25A8-3554-3C8939527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61D03056-1406-D35C-9E70-47E4284866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56B64A1A-AC16-5C3D-1CF6-9351441ACE4F}"/>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6" name="Footer Placeholder 5">
            <a:extLst>
              <a:ext uri="{FF2B5EF4-FFF2-40B4-BE49-F238E27FC236}">
                <a16:creationId xmlns:a16="http://schemas.microsoft.com/office/drawing/2014/main" id="{35188A02-E732-8F96-D357-27C5BB35B07D}"/>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85F1854B-F711-9AFD-A7A0-3BCADE91A4C3}"/>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325413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5D2E-AD83-AD25-801C-937BE2D0D94E}"/>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CE6E115B-A529-50D7-2200-A43BB09FCD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E9B78-936E-2195-A08A-818E884748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7E41ACBA-BD38-CE3F-A684-F51F7C1A9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F82A8-F994-0BA4-CD4F-C13EB9B7AC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E5AE99D9-756B-83D5-0F23-735AEF7E3951}"/>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8" name="Footer Placeholder 7">
            <a:extLst>
              <a:ext uri="{FF2B5EF4-FFF2-40B4-BE49-F238E27FC236}">
                <a16:creationId xmlns:a16="http://schemas.microsoft.com/office/drawing/2014/main" id="{6001E52A-4679-EB21-CDD7-5C39690C6528}"/>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25AFE9BA-27A5-CB26-9E4D-BEDB2EF1B537}"/>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40236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66944-7642-D5D7-5DE3-715E46A1419F}"/>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5E6BC5DF-84A6-0E34-AE74-4C13FCDEF19A}"/>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4" name="Footer Placeholder 3">
            <a:extLst>
              <a:ext uri="{FF2B5EF4-FFF2-40B4-BE49-F238E27FC236}">
                <a16:creationId xmlns:a16="http://schemas.microsoft.com/office/drawing/2014/main" id="{EEAA7F3D-885B-C92D-A904-BD0606F41DA7}"/>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6248DFFC-6BEB-56B9-6F5B-C98E9BC8C463}"/>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230749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0DA44-61DC-343E-BEED-25EEABC22595}"/>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3" name="Footer Placeholder 2">
            <a:extLst>
              <a:ext uri="{FF2B5EF4-FFF2-40B4-BE49-F238E27FC236}">
                <a16:creationId xmlns:a16="http://schemas.microsoft.com/office/drawing/2014/main" id="{2E966C37-336C-063E-1383-546CB63131BF}"/>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3B9E346C-A679-4546-3C94-8588A867CA96}"/>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236155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1547-3B38-F719-FECF-ACAA9AEBA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1431C571-EBBF-2C90-DC49-FA5AD8F3DA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C88FDD13-440D-08C8-EC94-ED771BB15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DE9CC-E9FF-7E2B-6FA5-FC7EAB00D809}"/>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6" name="Footer Placeholder 5">
            <a:extLst>
              <a:ext uri="{FF2B5EF4-FFF2-40B4-BE49-F238E27FC236}">
                <a16:creationId xmlns:a16="http://schemas.microsoft.com/office/drawing/2014/main" id="{2E13BBCE-CE5B-2E71-CDC9-941E1A642CCC}"/>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4AF3C698-0279-7C02-DAB8-B285FE5A63A5}"/>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181284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CB4A-C1BE-356F-1193-75B9C875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D5E6E779-38FB-B8E6-1BEF-2BB0ABA28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594D0CC6-DFCF-BA02-445E-036ABEA24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3E8657-E827-3730-A83A-8F6D7D3B7228}"/>
              </a:ext>
            </a:extLst>
          </p:cNvPr>
          <p:cNvSpPr>
            <a:spLocks noGrp="1"/>
          </p:cNvSpPr>
          <p:nvPr>
            <p:ph type="dt" sz="half" idx="10"/>
          </p:nvPr>
        </p:nvSpPr>
        <p:spPr/>
        <p:txBody>
          <a:bodyPr/>
          <a:lstStyle/>
          <a:p>
            <a:fld id="{3393CB71-21A4-4E88-9A06-E34D5B527CF3}" type="datetimeFigureOut">
              <a:rPr lang="fa-IR" smtClean="0"/>
              <a:t>25/11/1444</a:t>
            </a:fld>
            <a:endParaRPr lang="fa-IR"/>
          </a:p>
        </p:txBody>
      </p:sp>
      <p:sp>
        <p:nvSpPr>
          <p:cNvPr id="6" name="Footer Placeholder 5">
            <a:extLst>
              <a:ext uri="{FF2B5EF4-FFF2-40B4-BE49-F238E27FC236}">
                <a16:creationId xmlns:a16="http://schemas.microsoft.com/office/drawing/2014/main" id="{4C0B463A-1A7B-9990-87E5-CB150BA907B6}"/>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9263F1D8-7364-E4A0-7DB6-1C02FF9569B2}"/>
              </a:ext>
            </a:extLst>
          </p:cNvPr>
          <p:cNvSpPr>
            <a:spLocks noGrp="1"/>
          </p:cNvSpPr>
          <p:nvPr>
            <p:ph type="sldNum" sz="quarter" idx="12"/>
          </p:nvPr>
        </p:nvSpPr>
        <p:spPr/>
        <p:txBody>
          <a:bodyPr/>
          <a:lstStyle/>
          <a:p>
            <a:fld id="{A04D195F-F7DA-451D-A86B-9EE4B87C62D6}" type="slidenum">
              <a:rPr lang="fa-IR" smtClean="0"/>
              <a:t>‹#›</a:t>
            </a:fld>
            <a:endParaRPr lang="fa-IR"/>
          </a:p>
        </p:txBody>
      </p:sp>
    </p:spTree>
    <p:extLst>
      <p:ext uri="{BB962C8B-B14F-4D97-AF65-F5344CB8AC3E}">
        <p14:creationId xmlns:p14="http://schemas.microsoft.com/office/powerpoint/2010/main" val="1738409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BB51A-B141-0957-ABD0-B949DD92C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592764A0-3A14-DDA2-7D63-9B65902F0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35D01D7C-549B-7D25-4014-E0EC1EDB1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3CB71-21A4-4E88-9A06-E34D5B527CF3}" type="datetimeFigureOut">
              <a:rPr lang="fa-IR" smtClean="0"/>
              <a:t>25/11/1444</a:t>
            </a:fld>
            <a:endParaRPr lang="fa-IR"/>
          </a:p>
        </p:txBody>
      </p:sp>
      <p:sp>
        <p:nvSpPr>
          <p:cNvPr id="5" name="Footer Placeholder 4">
            <a:extLst>
              <a:ext uri="{FF2B5EF4-FFF2-40B4-BE49-F238E27FC236}">
                <a16:creationId xmlns:a16="http://schemas.microsoft.com/office/drawing/2014/main" id="{666774F7-D4F0-98BD-CEBD-3EA21190D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16AE4DCA-6363-14FE-9EFA-4FC2818F2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D195F-F7DA-451D-A86B-9EE4B87C62D6}" type="slidenum">
              <a:rPr lang="fa-IR" smtClean="0"/>
              <a:t>‹#›</a:t>
            </a:fld>
            <a:endParaRPr lang="fa-IR"/>
          </a:p>
        </p:txBody>
      </p:sp>
    </p:spTree>
    <p:extLst>
      <p:ext uri="{BB962C8B-B14F-4D97-AF65-F5344CB8AC3E}">
        <p14:creationId xmlns:p14="http://schemas.microsoft.com/office/powerpoint/2010/main" val="231924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urbanity.ir/ap"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imilarweb.com/website/zoomit.ir/#overvie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tel:%20+98912898980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hahrsaz.i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elk360.co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C6EB-3639-132F-DB18-0928A52A1A58}"/>
              </a:ext>
            </a:extLst>
          </p:cNvPr>
          <p:cNvSpPr>
            <a:spLocks noGrp="1"/>
          </p:cNvSpPr>
          <p:nvPr>
            <p:ph type="ctrTitle"/>
          </p:nvPr>
        </p:nvSpPr>
        <p:spPr>
          <a:xfrm>
            <a:off x="3048000" y="-1279164"/>
            <a:ext cx="9144000" cy="2387600"/>
          </a:xfrm>
        </p:spPr>
        <p:txBody>
          <a:bodyPr>
            <a:normAutofit/>
          </a:bodyPr>
          <a:lstStyle/>
          <a:p>
            <a:r>
              <a:rPr lang="fa-IR" sz="3200" dirty="0">
                <a:cs typeface="2  Titr" panose="00000700000000000000" pitchFamily="2" charset="-78"/>
              </a:rPr>
              <a:t>طراحی و تولید محتوای سایت با کمک </a:t>
            </a:r>
            <a:r>
              <a:rPr lang="fa-IR" sz="3200" dirty="0" err="1">
                <a:cs typeface="2  Titr" panose="00000700000000000000" pitchFamily="2" charset="-78"/>
              </a:rPr>
              <a:t>ربات</a:t>
            </a:r>
            <a:r>
              <a:rPr lang="fa-IR" sz="3200" dirty="0">
                <a:cs typeface="2  Titr" panose="00000700000000000000" pitchFamily="2" charset="-78"/>
              </a:rPr>
              <a:t> و هوش مصنوعی</a:t>
            </a:r>
          </a:p>
        </p:txBody>
      </p:sp>
      <p:sp>
        <p:nvSpPr>
          <p:cNvPr id="3" name="Subtitle 2">
            <a:extLst>
              <a:ext uri="{FF2B5EF4-FFF2-40B4-BE49-F238E27FC236}">
                <a16:creationId xmlns:a16="http://schemas.microsoft.com/office/drawing/2014/main" id="{E5E980B0-525D-D5A9-FB4C-CA0083617F95}"/>
              </a:ext>
            </a:extLst>
          </p:cNvPr>
          <p:cNvSpPr>
            <a:spLocks noGrp="1"/>
          </p:cNvSpPr>
          <p:nvPr>
            <p:ph type="subTitle" idx="1"/>
          </p:nvPr>
        </p:nvSpPr>
        <p:spPr>
          <a:xfrm>
            <a:off x="3048000" y="1393890"/>
            <a:ext cx="9144000" cy="684212"/>
          </a:xfrm>
        </p:spPr>
        <p:txBody>
          <a:bodyPr>
            <a:normAutofit/>
          </a:bodyPr>
          <a:lstStyle/>
          <a:p>
            <a:r>
              <a:rPr lang="fa-IR" sz="1600" dirty="0">
                <a:solidFill>
                  <a:srgbClr val="FF0000"/>
                </a:solidFill>
                <a:cs typeface="B Yekan" panose="00000400000000000000" pitchFamily="2" charset="-78"/>
              </a:rPr>
              <a:t>با تولید محتوای پیوسته و ارزان، د </a:t>
            </a:r>
            <a:r>
              <a:rPr lang="fa-IR" sz="1600" dirty="0" err="1">
                <a:solidFill>
                  <a:srgbClr val="FF0000"/>
                </a:solidFill>
                <a:cs typeface="B Yekan" panose="00000400000000000000" pitchFamily="2" charset="-78"/>
              </a:rPr>
              <a:t>رکمتر</a:t>
            </a:r>
            <a:r>
              <a:rPr lang="fa-IR" sz="1600" dirty="0">
                <a:solidFill>
                  <a:srgbClr val="FF0000"/>
                </a:solidFill>
                <a:cs typeface="B Yekan" panose="00000400000000000000" pitchFamily="2" charset="-78"/>
              </a:rPr>
              <a:t> از یک سال به بزرگ ترین سایت تخصصی در کسب و کار خود تبدیل شوید</a:t>
            </a:r>
          </a:p>
        </p:txBody>
      </p:sp>
      <p:pic>
        <p:nvPicPr>
          <p:cNvPr id="5" name="Picture 4">
            <a:extLst>
              <a:ext uri="{FF2B5EF4-FFF2-40B4-BE49-F238E27FC236}">
                <a16:creationId xmlns:a16="http://schemas.microsoft.com/office/drawing/2014/main" id="{F43FF264-32D0-10A3-F5AB-FA82F2A48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48" y="3047769"/>
            <a:ext cx="6051780" cy="36258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30F6BA5E-64AF-D3F9-56BC-BD22AA4B7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681" y="1940970"/>
            <a:ext cx="4344044" cy="38065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2C35F1E3-3B3F-7A27-08A1-E24E16DFA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48" y="304790"/>
            <a:ext cx="2649323" cy="25715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itle 1">
            <a:extLst>
              <a:ext uri="{FF2B5EF4-FFF2-40B4-BE49-F238E27FC236}">
                <a16:creationId xmlns:a16="http://schemas.microsoft.com/office/drawing/2014/main" id="{6A30822B-60D8-1E7A-BE79-1EF45A1AFFC8}"/>
              </a:ext>
            </a:extLst>
          </p:cNvPr>
          <p:cNvSpPr txBox="1">
            <a:spLocks/>
          </p:cNvSpPr>
          <p:nvPr/>
        </p:nvSpPr>
        <p:spPr>
          <a:xfrm>
            <a:off x="4229827" y="1590554"/>
            <a:ext cx="2649322" cy="10168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err="1">
                <a:solidFill>
                  <a:srgbClr val="FF0000"/>
                </a:solidFill>
                <a:latin typeface="Consolas" panose="020B0609020204030204" pitchFamily="49" charset="0"/>
                <a:cs typeface="2  Titr" panose="00000700000000000000" pitchFamily="2" charset="-78"/>
              </a:rPr>
              <a:t>ChatGpt</a:t>
            </a:r>
            <a:r>
              <a:rPr lang="en-US" sz="4000" b="1" dirty="0">
                <a:solidFill>
                  <a:srgbClr val="FF0000"/>
                </a:solidFill>
                <a:latin typeface="Consolas" panose="020B0609020204030204" pitchFamily="49" charset="0"/>
                <a:cs typeface="2  Titr" panose="00000700000000000000" pitchFamily="2" charset="-78"/>
              </a:rPr>
              <a:t>+</a:t>
            </a:r>
            <a:endParaRPr lang="fa-IR" sz="4000" b="1" dirty="0">
              <a:solidFill>
                <a:srgbClr val="FF0000"/>
              </a:solidFill>
              <a:latin typeface="Consolas" panose="020B0609020204030204" pitchFamily="49" charset="0"/>
              <a:cs typeface="2  Titr" panose="00000700000000000000" pitchFamily="2" charset="-78"/>
            </a:endParaRPr>
          </a:p>
        </p:txBody>
      </p:sp>
    </p:spTree>
    <p:extLst>
      <p:ext uri="{BB962C8B-B14F-4D97-AF65-F5344CB8AC3E}">
        <p14:creationId xmlns:p14="http://schemas.microsoft.com/office/powerpoint/2010/main" val="33518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7478367" y="208801"/>
            <a:ext cx="4271341" cy="6986528"/>
          </a:xfrm>
          <a:prstGeom prst="rect">
            <a:avLst/>
          </a:prstGeom>
          <a:noFill/>
        </p:spPr>
        <p:txBody>
          <a:bodyPr wrap="square" rtlCol="1">
            <a:spAutoFit/>
          </a:bodyPr>
          <a:lstStyle/>
          <a:p>
            <a:pPr algn="justLow" rtl="1"/>
            <a:r>
              <a:rPr lang="fa-IR" sz="1600" b="1" dirty="0">
                <a:solidFill>
                  <a:srgbClr val="FF0000"/>
                </a:solidFill>
                <a:cs typeface="B Nazanin" panose="00000400000000000000" pitchFamily="2" charset="-78"/>
              </a:rPr>
              <a:t>طراحی </a:t>
            </a:r>
            <a:r>
              <a:rPr lang="fa-IR" sz="1600" b="1" dirty="0" err="1">
                <a:solidFill>
                  <a:srgbClr val="FF0000"/>
                </a:solidFill>
                <a:cs typeface="B Nazanin" panose="00000400000000000000" pitchFamily="2" charset="-78"/>
              </a:rPr>
              <a:t>اپلیکیشن</a:t>
            </a:r>
            <a:r>
              <a:rPr lang="fa-IR" sz="1600" b="1" dirty="0">
                <a:solidFill>
                  <a:srgbClr val="FF0000"/>
                </a:solidFill>
                <a:cs typeface="B Nazanin" panose="00000400000000000000" pitchFamily="2" charset="-78"/>
              </a:rPr>
              <a:t> </a:t>
            </a:r>
            <a:r>
              <a:rPr lang="fa-IR" sz="1600" b="1" dirty="0" err="1">
                <a:solidFill>
                  <a:srgbClr val="FF0000"/>
                </a:solidFill>
                <a:cs typeface="B Nazanin" panose="00000400000000000000" pitchFamily="2" charset="-78"/>
              </a:rPr>
              <a:t>اندروید</a:t>
            </a:r>
            <a:r>
              <a:rPr lang="fa-IR" sz="1600" b="1" dirty="0">
                <a:solidFill>
                  <a:srgbClr val="FF0000"/>
                </a:solidFill>
                <a:cs typeface="B Nazanin" panose="00000400000000000000" pitchFamily="2" charset="-78"/>
              </a:rPr>
              <a:t> برای سایت شما:</a:t>
            </a:r>
          </a:p>
          <a:p>
            <a:pPr algn="justLow" rtl="1"/>
            <a:r>
              <a:rPr lang="fa-IR" sz="1600" dirty="0">
                <a:cs typeface="B Nazanin" panose="00000400000000000000" pitchFamily="2" charset="-78"/>
              </a:rPr>
              <a:t>همانطور که میدانید راه های مختلفی برای تبلیغات و معرفی محصول و خدمات شما وجود دارد ولی در سال های اخیر متاسفانه به دلیل استفاده بیش از حد از </a:t>
            </a:r>
            <a:r>
              <a:rPr lang="fa-IR" sz="1600" dirty="0" err="1">
                <a:cs typeface="B Nazanin" panose="00000400000000000000" pitchFamily="2" charset="-78"/>
              </a:rPr>
              <a:t>پیامک</a:t>
            </a:r>
            <a:r>
              <a:rPr lang="fa-IR" sz="1600" dirty="0">
                <a:cs typeface="B Nazanin" panose="00000400000000000000" pitchFamily="2" charset="-78"/>
              </a:rPr>
              <a:t> و ایمیل، این سرویس ها دیگر برای ارسال پیام های تجاری قابل استفاده نیستند و بیش از 60 درصد مردم </a:t>
            </a:r>
            <a:r>
              <a:rPr lang="fa-IR" sz="1600" dirty="0" err="1">
                <a:cs typeface="B Nazanin" panose="00000400000000000000" pitchFamily="2" charset="-78"/>
              </a:rPr>
              <a:t>پیامک</a:t>
            </a:r>
            <a:r>
              <a:rPr lang="fa-IR" sz="1600" dirty="0">
                <a:cs typeface="B Nazanin" panose="00000400000000000000" pitchFamily="2" charset="-78"/>
              </a:rPr>
              <a:t> های تبلیغاتی را مسدود کرده </a:t>
            </a:r>
            <a:r>
              <a:rPr lang="fa-IR" sz="1600" dirty="0" err="1">
                <a:cs typeface="B Nazanin" panose="00000400000000000000" pitchFamily="2" charset="-78"/>
              </a:rPr>
              <a:t>اند</a:t>
            </a:r>
            <a:r>
              <a:rPr lang="fa-IR" sz="1600" dirty="0">
                <a:cs typeface="B Nazanin" panose="00000400000000000000" pitchFamily="2" charset="-78"/>
              </a:rPr>
              <a:t> و دریافت </a:t>
            </a:r>
            <a:r>
              <a:rPr lang="fa-IR" sz="1600" dirty="0" err="1">
                <a:cs typeface="B Nazanin" panose="00000400000000000000" pitchFamily="2" charset="-78"/>
              </a:rPr>
              <a:t>نمی</a:t>
            </a:r>
            <a:r>
              <a:rPr lang="fa-IR" sz="1600" dirty="0">
                <a:cs typeface="B Nazanin" panose="00000400000000000000" pitchFamily="2" charset="-78"/>
              </a:rPr>
              <a:t> کنند. همچنین سرویس های ایمیل نیز در ایران جواب </a:t>
            </a:r>
            <a:r>
              <a:rPr lang="fa-IR" sz="1600" dirty="0" err="1">
                <a:cs typeface="B Nazanin" panose="00000400000000000000" pitchFamily="2" charset="-78"/>
              </a:rPr>
              <a:t>نمی</a:t>
            </a:r>
            <a:r>
              <a:rPr lang="fa-IR" sz="1600" dirty="0">
                <a:cs typeface="B Nazanin" panose="00000400000000000000" pitchFamily="2" charset="-78"/>
              </a:rPr>
              <a:t> دهد و ایرانی ها نیز عادت به استفاده از سرویس ایمیل برای مشاهده پیام های خود ندارند و اکثر پیام های سرویس های معروف و گران هم  به </a:t>
            </a:r>
            <a:r>
              <a:rPr lang="fa-IR" sz="1600" dirty="0" err="1">
                <a:cs typeface="B Nazanin" panose="00000400000000000000" pitchFamily="2" charset="-78"/>
              </a:rPr>
              <a:t>اینباکس</a:t>
            </a:r>
            <a:r>
              <a:rPr lang="fa-IR" sz="1600" dirty="0">
                <a:cs typeface="B Nazanin" panose="00000400000000000000" pitchFamily="2" charset="-78"/>
              </a:rPr>
              <a:t> کاربران ارسال </a:t>
            </a:r>
            <a:r>
              <a:rPr lang="fa-IR" sz="1600" dirty="0" err="1">
                <a:cs typeface="B Nazanin" panose="00000400000000000000" pitchFamily="2" charset="-78"/>
              </a:rPr>
              <a:t>نمی</a:t>
            </a:r>
            <a:r>
              <a:rPr lang="fa-IR" sz="1600" dirty="0">
                <a:cs typeface="B Nazanin" panose="00000400000000000000" pitchFamily="2" charset="-78"/>
              </a:rPr>
              <a:t> شود . خوب حالا </a:t>
            </a:r>
            <a:r>
              <a:rPr lang="fa-IR" sz="1600" dirty="0" err="1">
                <a:cs typeface="B Nazanin" panose="00000400000000000000" pitchFamily="2" charset="-78"/>
              </a:rPr>
              <a:t>راهکار</a:t>
            </a:r>
            <a:r>
              <a:rPr lang="fa-IR" sz="1600" dirty="0">
                <a:cs typeface="B Nazanin" panose="00000400000000000000" pitchFamily="2" charset="-78"/>
              </a:rPr>
              <a:t> چیست؟!</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یکی از راه های </a:t>
            </a:r>
            <a:r>
              <a:rPr lang="fa-IR" sz="1600" dirty="0" err="1">
                <a:cs typeface="B Nazanin" panose="00000400000000000000" pitchFamily="2" charset="-78"/>
              </a:rPr>
              <a:t>پیشنهای</a:t>
            </a:r>
            <a:r>
              <a:rPr lang="fa-IR" sz="1600" dirty="0">
                <a:cs typeface="B Nazanin" panose="00000400000000000000" pitchFamily="2" charset="-78"/>
              </a:rPr>
              <a:t> ما برای تبلیغات موثر شما، استفاده از </a:t>
            </a:r>
            <a:r>
              <a:rPr lang="fa-IR" sz="1600" dirty="0" err="1">
                <a:cs typeface="B Nazanin" panose="00000400000000000000" pitchFamily="2" charset="-78"/>
              </a:rPr>
              <a:t>اپلیکیشن</a:t>
            </a:r>
            <a:r>
              <a:rPr lang="fa-IR" sz="1600" dirty="0">
                <a:cs typeface="B Nazanin" panose="00000400000000000000" pitchFamily="2" charset="-78"/>
              </a:rPr>
              <a:t> اختصاصی و تبلیغ در آن از طریق ارسال </a:t>
            </a:r>
            <a:r>
              <a:rPr lang="fa-IR" sz="1600" dirty="0" err="1">
                <a:cs typeface="B Nazanin" panose="00000400000000000000" pitchFamily="2" charset="-78"/>
              </a:rPr>
              <a:t>نوتیفیکیشن</a:t>
            </a:r>
            <a:r>
              <a:rPr lang="fa-IR" sz="1600" dirty="0">
                <a:cs typeface="B Nazanin" panose="00000400000000000000" pitchFamily="2" charset="-78"/>
              </a:rPr>
              <a:t> است و این سرویس هنوز محدود نشده است. بدین ترتیب که ما برای شما یک </a:t>
            </a:r>
            <a:r>
              <a:rPr lang="fa-IR" sz="1600" dirty="0" err="1">
                <a:cs typeface="B Nazanin" panose="00000400000000000000" pitchFamily="2" charset="-78"/>
              </a:rPr>
              <a:t>اپلیکیشن</a:t>
            </a:r>
            <a:r>
              <a:rPr lang="fa-IR" sz="1600" dirty="0">
                <a:cs typeface="B Nazanin" panose="00000400000000000000" pitchFamily="2" charset="-78"/>
              </a:rPr>
              <a:t> اختصاصی طراحی میکنیم </a:t>
            </a:r>
            <a:r>
              <a:rPr lang="fa-IR" sz="1600" dirty="0" err="1">
                <a:cs typeface="B Nazanin" panose="00000400000000000000" pitchFamily="2" charset="-78"/>
              </a:rPr>
              <a:t>وآن</a:t>
            </a:r>
            <a:r>
              <a:rPr lang="fa-IR" sz="1600" dirty="0">
                <a:cs typeface="B Nazanin" panose="00000400000000000000" pitchFamily="2" charset="-78"/>
              </a:rPr>
              <a:t> را به سایت شما متصل می کنیم تا تمامی مطالب سایت و محصولات در </a:t>
            </a:r>
            <a:r>
              <a:rPr lang="fa-IR" sz="1600" dirty="0" err="1">
                <a:cs typeface="B Nazanin" panose="00000400000000000000" pitchFamily="2" charset="-78"/>
              </a:rPr>
              <a:t>اپلیکیشن</a:t>
            </a:r>
            <a:r>
              <a:rPr lang="fa-IR" sz="1600" dirty="0">
                <a:cs typeface="B Nazanin" panose="00000400000000000000" pitchFamily="2" charset="-78"/>
              </a:rPr>
              <a:t> نیز قابل مشاهده باشد. سپس کاربران را تشویق میکنیم که این </a:t>
            </a:r>
            <a:r>
              <a:rPr lang="fa-IR" sz="1600" dirty="0" err="1">
                <a:cs typeface="B Nazanin" panose="00000400000000000000" pitchFamily="2" charset="-78"/>
              </a:rPr>
              <a:t>اپ</a:t>
            </a:r>
            <a:r>
              <a:rPr lang="fa-IR" sz="1600" dirty="0">
                <a:cs typeface="B Nazanin" panose="00000400000000000000" pitchFamily="2" charset="-78"/>
              </a:rPr>
              <a:t> را در گوشی موبایل خود نصب کنند تا یک سری خدمات و تخفیفات ویژه بگیرند. هنگامی که کاربران این </a:t>
            </a:r>
            <a:r>
              <a:rPr lang="fa-IR" sz="1600" dirty="0" err="1">
                <a:cs typeface="B Nazanin" panose="00000400000000000000" pitchFamily="2" charset="-78"/>
              </a:rPr>
              <a:t>اپ</a:t>
            </a:r>
            <a:r>
              <a:rPr lang="fa-IR" sz="1600" dirty="0">
                <a:cs typeface="B Nazanin" panose="00000400000000000000" pitchFamily="2" charset="-78"/>
              </a:rPr>
              <a:t> را بر روی گوشی خود نصب میکنند ، شما میتوانید از </a:t>
            </a:r>
            <a:r>
              <a:rPr lang="fa-IR" sz="1600" dirty="0" err="1">
                <a:cs typeface="B Nazanin" panose="00000400000000000000" pitchFamily="2" charset="-78"/>
              </a:rPr>
              <a:t>پنل</a:t>
            </a:r>
            <a:r>
              <a:rPr lang="fa-IR" sz="1600" dirty="0">
                <a:cs typeface="B Nazanin" panose="00000400000000000000" pitchFamily="2" charset="-78"/>
              </a:rPr>
              <a:t> مدیریت سایت، برای آنها پیام های اطلاع رسانی و </a:t>
            </a:r>
            <a:r>
              <a:rPr lang="fa-IR" sz="1600" dirty="0" err="1">
                <a:cs typeface="B Nazanin" panose="00000400000000000000" pitchFamily="2" charset="-78"/>
              </a:rPr>
              <a:t>تبلیغانی</a:t>
            </a:r>
            <a:r>
              <a:rPr lang="fa-IR" sz="1600" dirty="0">
                <a:cs typeface="B Nazanin" panose="00000400000000000000" pitchFamily="2" charset="-78"/>
              </a:rPr>
              <a:t> همراه با تصویر ارسال نمایید . این پیام ها به صورت پوش </a:t>
            </a:r>
            <a:r>
              <a:rPr lang="fa-IR" sz="1600" dirty="0" err="1">
                <a:cs typeface="B Nazanin" panose="00000400000000000000" pitchFamily="2" charset="-78"/>
              </a:rPr>
              <a:t>نوتیفیکیشن</a:t>
            </a:r>
            <a:r>
              <a:rPr lang="fa-IR" sz="1600" dirty="0">
                <a:cs typeface="B Nazanin" panose="00000400000000000000" pitchFamily="2" charset="-78"/>
              </a:rPr>
              <a:t> و یا پیام های جیسون ارسال می شوند . همچنین ما سیستم </a:t>
            </a:r>
            <a:r>
              <a:rPr lang="fa-IR" sz="1600" dirty="0" err="1">
                <a:cs typeface="B Nazanin" panose="00000400000000000000" pitchFamily="2" charset="-78"/>
              </a:rPr>
              <a:t>نوتیفیکیشن</a:t>
            </a:r>
            <a:r>
              <a:rPr lang="fa-IR" sz="1600" dirty="0">
                <a:cs typeface="B Nazanin" panose="00000400000000000000" pitchFamily="2" charset="-78"/>
              </a:rPr>
              <a:t> و </a:t>
            </a:r>
            <a:r>
              <a:rPr lang="fa-IR" sz="1600" dirty="0" err="1">
                <a:cs typeface="B Nazanin" panose="00000400000000000000" pitchFamily="2" charset="-78"/>
              </a:rPr>
              <a:t>عضوگیری</a:t>
            </a:r>
            <a:r>
              <a:rPr lang="fa-IR" sz="1600" dirty="0">
                <a:cs typeface="B Nazanin" panose="00000400000000000000" pitchFamily="2" charset="-78"/>
              </a:rPr>
              <a:t> برای آن را روی سایت شما نیز راه اندازی می کنیم تا طبق تصویر روبه رو ، کاربران پیام ها و محصولات شما را بر روی رایانه و موبایل به صورت </a:t>
            </a:r>
            <a:r>
              <a:rPr lang="fa-IR" sz="1600" dirty="0" err="1">
                <a:cs typeface="B Nazanin" panose="00000400000000000000" pitchFamily="2" charset="-78"/>
              </a:rPr>
              <a:t>نوتیفیکیشن</a:t>
            </a:r>
            <a:r>
              <a:rPr lang="fa-IR" sz="1600" dirty="0">
                <a:cs typeface="B Nazanin" panose="00000400000000000000" pitchFamily="2" charset="-78"/>
              </a:rPr>
              <a:t> دریافت نمایند. </a:t>
            </a:r>
          </a:p>
        </p:txBody>
      </p:sp>
      <p:sp>
        <p:nvSpPr>
          <p:cNvPr id="6" name="TextBox 5">
            <a:extLst>
              <a:ext uri="{FF2B5EF4-FFF2-40B4-BE49-F238E27FC236}">
                <a16:creationId xmlns:a16="http://schemas.microsoft.com/office/drawing/2014/main" id="{F3100BC7-61A8-B048-6DA3-DE8848E0059C}"/>
              </a:ext>
            </a:extLst>
          </p:cNvPr>
          <p:cNvSpPr txBox="1"/>
          <p:nvPr/>
        </p:nvSpPr>
        <p:spPr>
          <a:xfrm>
            <a:off x="218898" y="5641593"/>
            <a:ext cx="7018682" cy="1323439"/>
          </a:xfrm>
          <a:prstGeom prst="rect">
            <a:avLst/>
          </a:prstGeom>
          <a:noFill/>
        </p:spPr>
        <p:txBody>
          <a:bodyPr wrap="square" rtlCol="1">
            <a:spAutoFit/>
          </a:bodyPr>
          <a:lstStyle/>
          <a:p>
            <a:pPr algn="justLow" rtl="1"/>
            <a:r>
              <a:rPr lang="fa-IR" sz="1600" dirty="0">
                <a:cs typeface="B Nazanin" panose="00000400000000000000" pitchFamily="2" charset="-78"/>
              </a:rPr>
              <a:t>طراحی </a:t>
            </a:r>
            <a:r>
              <a:rPr lang="fa-IR" sz="1600" dirty="0" err="1">
                <a:cs typeface="B Nazanin" panose="00000400000000000000" pitchFamily="2" charset="-78"/>
              </a:rPr>
              <a:t>اپلیکیشن</a:t>
            </a:r>
            <a:r>
              <a:rPr lang="fa-IR" sz="1600" dirty="0">
                <a:cs typeface="B Nazanin" panose="00000400000000000000" pitchFamily="2" charset="-78"/>
              </a:rPr>
              <a:t> نیز برای شما با کمترین قیمت ممکن و با توجه به نوع </a:t>
            </a:r>
            <a:r>
              <a:rPr lang="fa-IR" sz="1600" dirty="0" err="1">
                <a:cs typeface="B Nazanin" panose="00000400000000000000" pitchFamily="2" charset="-78"/>
              </a:rPr>
              <a:t>پنل</a:t>
            </a:r>
            <a:r>
              <a:rPr lang="fa-IR" sz="1600" dirty="0">
                <a:cs typeface="B Nazanin" panose="00000400000000000000" pitchFamily="2" charset="-78"/>
              </a:rPr>
              <a:t> انتخابی انجام خواهد شد. نمونه ای از این </a:t>
            </a:r>
            <a:r>
              <a:rPr lang="fa-IR" sz="1600" dirty="0" err="1">
                <a:cs typeface="B Nazanin" panose="00000400000000000000" pitchFamily="2" charset="-78"/>
              </a:rPr>
              <a:t>اپ</a:t>
            </a:r>
            <a:r>
              <a:rPr lang="fa-IR" sz="1600" dirty="0">
                <a:cs typeface="B Nazanin" panose="00000400000000000000" pitchFamily="2" charset="-78"/>
              </a:rPr>
              <a:t> را میتوانید از لینک زیر دانلود نمایید-  </a:t>
            </a:r>
            <a:r>
              <a:rPr lang="fa-IR" sz="1600" dirty="0" err="1">
                <a:cs typeface="B Nazanin" panose="00000400000000000000" pitchFamily="2" charset="-78"/>
              </a:rPr>
              <a:t>اپلیکیشن</a:t>
            </a:r>
            <a:r>
              <a:rPr lang="fa-IR" sz="1600" dirty="0">
                <a:cs typeface="B Nazanin" panose="00000400000000000000" pitchFamily="2" charset="-78"/>
              </a:rPr>
              <a:t> شهرساز را از لینک زیر دانلود کنید:</a:t>
            </a:r>
          </a:p>
          <a:p>
            <a:pPr algn="justLow" rtl="1"/>
            <a:endParaRPr lang="fa-IR" sz="1600" dirty="0">
              <a:cs typeface="B Nazanin" panose="00000400000000000000" pitchFamily="2" charset="-78"/>
            </a:endParaRPr>
          </a:p>
          <a:p>
            <a:pPr algn="ctr" rtl="1"/>
            <a:r>
              <a:rPr lang="en-US" sz="1600" dirty="0">
                <a:cs typeface="B Nazanin" panose="00000400000000000000" pitchFamily="2" charset="-78"/>
                <a:hlinkClick r:id="rId2"/>
              </a:rPr>
              <a:t>https://urbanity.ir/ap</a:t>
            </a:r>
            <a:endParaRPr lang="fa-IR" sz="1600" dirty="0">
              <a:cs typeface="B Nazanin" panose="00000400000000000000" pitchFamily="2" charset="-78"/>
            </a:endParaRPr>
          </a:p>
          <a:p>
            <a:pPr algn="justLow" rtl="1"/>
            <a:endParaRPr lang="fa-IR" sz="1600" dirty="0">
              <a:cs typeface="B Nazanin" panose="00000400000000000000" pitchFamily="2" charset="-78"/>
            </a:endParaRPr>
          </a:p>
        </p:txBody>
      </p:sp>
      <p:pic>
        <p:nvPicPr>
          <p:cNvPr id="1026" name="Picture 2">
            <a:extLst>
              <a:ext uri="{FF2B5EF4-FFF2-40B4-BE49-F238E27FC236}">
                <a16:creationId xmlns:a16="http://schemas.microsoft.com/office/drawing/2014/main" id="{E2A46E81-BD33-13B5-1705-0F3AB7914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45" y="84933"/>
            <a:ext cx="3120475" cy="55566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AA8515-A709-CBD3-9B90-4F67B6DF5339}"/>
              </a:ext>
            </a:extLst>
          </p:cNvPr>
          <p:cNvPicPr>
            <a:picLocks noChangeAspect="1"/>
          </p:cNvPicPr>
          <p:nvPr/>
        </p:nvPicPr>
        <p:blipFill>
          <a:blip r:embed="rId4"/>
          <a:stretch>
            <a:fillRect/>
          </a:stretch>
        </p:blipFill>
        <p:spPr>
          <a:xfrm>
            <a:off x="3643758" y="46876"/>
            <a:ext cx="3593822" cy="5518603"/>
          </a:xfrm>
          <a:prstGeom prst="rect">
            <a:avLst/>
          </a:prstGeom>
        </p:spPr>
      </p:pic>
    </p:spTree>
    <p:extLst>
      <p:ext uri="{BB962C8B-B14F-4D97-AF65-F5344CB8AC3E}">
        <p14:creationId xmlns:p14="http://schemas.microsoft.com/office/powerpoint/2010/main" val="321997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7400925" y="144569"/>
            <a:ext cx="4271341" cy="6494085"/>
          </a:xfrm>
          <a:prstGeom prst="rect">
            <a:avLst/>
          </a:prstGeom>
          <a:noFill/>
        </p:spPr>
        <p:txBody>
          <a:bodyPr wrap="square" rtlCol="1">
            <a:spAutoFit/>
          </a:bodyPr>
          <a:lstStyle/>
          <a:p>
            <a:pPr algn="justLow" rtl="1"/>
            <a:r>
              <a:rPr lang="fa-IR" sz="1600" dirty="0">
                <a:cs typeface="B Nazanin" panose="00000400000000000000" pitchFamily="2" charset="-78"/>
              </a:rPr>
              <a:t>شما پس از یک سال چه چیزی بدست می آورید؟</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طبق گزارش </a:t>
            </a:r>
            <a:r>
              <a:rPr lang="fa-IR" sz="1600" dirty="0" err="1">
                <a:cs typeface="B Nazanin" panose="00000400000000000000" pitchFamily="2" charset="-78"/>
                <a:hlinkClick r:id="rId2"/>
              </a:rPr>
              <a:t>سیمیلار</a:t>
            </a:r>
            <a:r>
              <a:rPr lang="fa-IR" sz="1600" dirty="0">
                <a:cs typeface="B Nazanin" panose="00000400000000000000" pitchFamily="2" charset="-78"/>
                <a:hlinkClick r:id="rId2"/>
              </a:rPr>
              <a:t> </a:t>
            </a:r>
            <a:r>
              <a:rPr lang="fa-IR" sz="1600" dirty="0" err="1">
                <a:cs typeface="B Nazanin" panose="00000400000000000000" pitchFamily="2" charset="-78"/>
                <a:hlinkClick r:id="rId2"/>
              </a:rPr>
              <a:t>وب</a:t>
            </a:r>
            <a:r>
              <a:rPr lang="fa-IR" sz="1600" dirty="0">
                <a:cs typeface="B Nazanin" panose="00000400000000000000" pitchFamily="2" charset="-78"/>
                <a:hlinkClick r:id="rId2"/>
              </a:rPr>
              <a:t> </a:t>
            </a:r>
            <a:r>
              <a:rPr lang="fa-IR" sz="1600" dirty="0">
                <a:cs typeface="B Nazanin" panose="00000400000000000000" pitchFamily="2" charset="-78"/>
              </a:rPr>
              <a:t>مثلا سایتی مانند </a:t>
            </a:r>
            <a:r>
              <a:rPr lang="fa-IR" sz="1600" dirty="0" err="1">
                <a:cs typeface="B Nazanin" panose="00000400000000000000" pitchFamily="2" charset="-78"/>
              </a:rPr>
              <a:t>زومیت</a:t>
            </a:r>
            <a:r>
              <a:rPr lang="fa-IR" sz="1600" dirty="0">
                <a:cs typeface="B Nazanin" panose="00000400000000000000" pitchFamily="2" charset="-78"/>
              </a:rPr>
              <a:t> که الان به عنوان یکی از سایت های مطرح در زمینه تکنولوژی و موبایل و کامپیوتر در ایران شناخته شده است، با ماهانه حدود 11 ملیون بازدید جزو 100 سایت برتر ایران شناخته می شود و درآمدی بیش 125 میلیارد تومان دارد. این سایت حدود 30 مطلب در روز در سایت خود ارسال مینماید و بیش از 50 نفر کارمند دارد و پس از 10 سال به این درآمد رسیده است و همه فعالان عرصه دیجیتال این سایت را میشناسند. </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حال فرض کنید شما سایتی راه اندازی کنید که با هزینه حدود  15 میلیون تومان ماهیانه میتوانید حداقل 5 مطلب جدید و ویرایش شده و بیش از 30 مطلب ترجمه شده با کیفیت عالی به صورت روزانه در سایت خود ارسال نمایید و کلیه متخصصان و علاقمندان و فعالان بازار کسب و کار خود را به صورت روزانه به سایت خود بکشانید و به مرجعی در این زمینه تبدیل شوید. موتور های جستجو نیز پس از 3 الی 6 ماه کلیه مطالب شما را </a:t>
            </a:r>
            <a:r>
              <a:rPr lang="fa-IR" sz="1600" dirty="0" err="1">
                <a:cs typeface="B Nazanin" panose="00000400000000000000" pitchFamily="2" charset="-78"/>
              </a:rPr>
              <a:t>ایندکس</a:t>
            </a:r>
            <a:r>
              <a:rPr lang="fa-IR" sz="1600" dirty="0">
                <a:cs typeface="B Nazanin" panose="00000400000000000000" pitchFamily="2" charset="-78"/>
              </a:rPr>
              <a:t> و در نتایج نشان خواهند داد. در نتیجه پس از یک سال شما میتوانید نتیجه این اقدام بزرگ را مشاهده کنید و به یک سایت مرجع و بزرگ در زمینه کاری خود تبدیل شوید. </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سپس شما میتوانید از فروش </a:t>
            </a:r>
            <a:r>
              <a:rPr lang="fa-IR" sz="1600" dirty="0" err="1">
                <a:cs typeface="B Nazanin" panose="00000400000000000000" pitchFamily="2" charset="-78"/>
              </a:rPr>
              <a:t>بک</a:t>
            </a:r>
            <a:r>
              <a:rPr lang="fa-IR" sz="1600" dirty="0">
                <a:cs typeface="B Nazanin" panose="00000400000000000000" pitchFamily="2" charset="-78"/>
              </a:rPr>
              <a:t> لینک و یا تبلیغات </a:t>
            </a:r>
            <a:r>
              <a:rPr lang="fa-IR" sz="1600" dirty="0" err="1">
                <a:cs typeface="B Nazanin" panose="00000400000000000000" pitchFamily="2" charset="-78"/>
              </a:rPr>
              <a:t>بنری</a:t>
            </a:r>
            <a:r>
              <a:rPr lang="fa-IR" sz="1600" dirty="0">
                <a:cs typeface="B Nazanin" panose="00000400000000000000" pitchFamily="2" charset="-78"/>
              </a:rPr>
              <a:t> و متنی و یا تبلیغات از طریق </a:t>
            </a:r>
            <a:r>
              <a:rPr lang="fa-IR" sz="1600" dirty="0" err="1">
                <a:cs typeface="B Nazanin" panose="00000400000000000000" pitchFamily="2" charset="-78"/>
              </a:rPr>
              <a:t>نوتیفیکیشن</a:t>
            </a:r>
            <a:r>
              <a:rPr lang="fa-IR" sz="1600" dirty="0">
                <a:cs typeface="B Nazanin" panose="00000400000000000000" pitchFamily="2" charset="-78"/>
              </a:rPr>
              <a:t> درآمد داشته باشید. همچنین میتوانید محصولات خود یا دیگران را به کاربران سایت معرفی و عضو گیری نمایید.</a:t>
            </a:r>
          </a:p>
        </p:txBody>
      </p:sp>
      <p:pic>
        <p:nvPicPr>
          <p:cNvPr id="3" name="Picture 2">
            <a:extLst>
              <a:ext uri="{FF2B5EF4-FFF2-40B4-BE49-F238E27FC236}">
                <a16:creationId xmlns:a16="http://schemas.microsoft.com/office/drawing/2014/main" id="{10827D18-805D-3209-F610-79734BCDED3F}"/>
              </a:ext>
            </a:extLst>
          </p:cNvPr>
          <p:cNvPicPr>
            <a:picLocks noChangeAspect="1"/>
          </p:cNvPicPr>
          <p:nvPr/>
        </p:nvPicPr>
        <p:blipFill>
          <a:blip r:embed="rId3"/>
          <a:stretch>
            <a:fillRect/>
          </a:stretch>
        </p:blipFill>
        <p:spPr>
          <a:xfrm>
            <a:off x="0" y="144569"/>
            <a:ext cx="7277577" cy="4854361"/>
          </a:xfrm>
          <a:prstGeom prst="rect">
            <a:avLst/>
          </a:prstGeom>
        </p:spPr>
      </p:pic>
      <p:sp>
        <p:nvSpPr>
          <p:cNvPr id="6" name="TextBox 5">
            <a:extLst>
              <a:ext uri="{FF2B5EF4-FFF2-40B4-BE49-F238E27FC236}">
                <a16:creationId xmlns:a16="http://schemas.microsoft.com/office/drawing/2014/main" id="{F3100BC7-61A8-B048-6DA3-DE8848E0059C}"/>
              </a:ext>
            </a:extLst>
          </p:cNvPr>
          <p:cNvSpPr txBox="1"/>
          <p:nvPr/>
        </p:nvSpPr>
        <p:spPr>
          <a:xfrm>
            <a:off x="129447" y="5164515"/>
            <a:ext cx="7018682" cy="830997"/>
          </a:xfrm>
          <a:prstGeom prst="rect">
            <a:avLst/>
          </a:prstGeom>
          <a:noFill/>
        </p:spPr>
        <p:txBody>
          <a:bodyPr wrap="square" rtlCol="1">
            <a:spAutoFit/>
          </a:bodyPr>
          <a:lstStyle/>
          <a:p>
            <a:pPr algn="justLow" rtl="1"/>
            <a:r>
              <a:rPr lang="fa-IR" sz="1600" dirty="0">
                <a:cs typeface="B Nazanin" panose="00000400000000000000" pitchFamily="2" charset="-78"/>
              </a:rPr>
              <a:t>در کل هزینه تبدیل شدن به یکی از بزرگ ترین سایت ها در زمینه شغل و خدمات خود فقط 15 ملیون تومان در ماه می باشد یعنی حقوق یک کارگر معمولی را پرداخت می کنید درعوض یک سایت بزرگ خواهید داشت که مطالب آن هم برای خود شما جذاب است و هم سایر همکاران و </a:t>
            </a:r>
            <a:r>
              <a:rPr lang="fa-IR" sz="1600" dirty="0" err="1">
                <a:cs typeface="B Nazanin" panose="00000400000000000000" pitchFamily="2" charset="-78"/>
              </a:rPr>
              <a:t>رقابای</a:t>
            </a:r>
            <a:r>
              <a:rPr lang="fa-IR" sz="1600" dirty="0">
                <a:cs typeface="B Nazanin" panose="00000400000000000000" pitchFamily="2" charset="-78"/>
              </a:rPr>
              <a:t> شما.  </a:t>
            </a:r>
          </a:p>
        </p:txBody>
      </p:sp>
    </p:spTree>
    <p:extLst>
      <p:ext uri="{BB962C8B-B14F-4D97-AF65-F5344CB8AC3E}">
        <p14:creationId xmlns:p14="http://schemas.microsoft.com/office/powerpoint/2010/main" val="131482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100BC7-61A8-B048-6DA3-DE8848E0059C}"/>
              </a:ext>
            </a:extLst>
          </p:cNvPr>
          <p:cNvSpPr txBox="1"/>
          <p:nvPr/>
        </p:nvSpPr>
        <p:spPr>
          <a:xfrm>
            <a:off x="2586659" y="3028890"/>
            <a:ext cx="7018682" cy="400110"/>
          </a:xfrm>
          <a:prstGeom prst="rect">
            <a:avLst/>
          </a:prstGeom>
          <a:noFill/>
        </p:spPr>
        <p:txBody>
          <a:bodyPr wrap="square" rtlCol="1">
            <a:spAutoFit/>
          </a:bodyPr>
          <a:lstStyle/>
          <a:p>
            <a:pPr algn="ctr" rtl="1"/>
            <a:r>
              <a:rPr lang="fa-IR" sz="2000" dirty="0">
                <a:cs typeface="B Nazanin" panose="00000400000000000000" pitchFamily="2" charset="-78"/>
              </a:rPr>
              <a:t>برای شروع و اخذ مشاوره فقط با شماره </a:t>
            </a:r>
            <a:r>
              <a:rPr lang="fa-IR" sz="2000" dirty="0">
                <a:cs typeface="B Nazanin" panose="00000400000000000000" pitchFamily="2" charset="-78"/>
                <a:hlinkClick r:id="rId2"/>
              </a:rPr>
              <a:t>09128989801</a:t>
            </a:r>
            <a:r>
              <a:rPr lang="fa-IR" sz="2000" dirty="0">
                <a:cs typeface="B Nazanin" panose="00000400000000000000" pitchFamily="2" charset="-78"/>
              </a:rPr>
              <a:t> تماس بگیرید</a:t>
            </a:r>
          </a:p>
        </p:txBody>
      </p:sp>
    </p:spTree>
    <p:extLst>
      <p:ext uri="{BB962C8B-B14F-4D97-AF65-F5344CB8AC3E}">
        <p14:creationId xmlns:p14="http://schemas.microsoft.com/office/powerpoint/2010/main" val="155895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5A053E-5CAE-329A-CDD3-AE36B2C12609}"/>
              </a:ext>
            </a:extLst>
          </p:cNvPr>
          <p:cNvSpPr txBox="1"/>
          <p:nvPr/>
        </p:nvSpPr>
        <p:spPr>
          <a:xfrm>
            <a:off x="838200" y="771277"/>
            <a:ext cx="10691191" cy="5016758"/>
          </a:xfrm>
          <a:prstGeom prst="rect">
            <a:avLst/>
          </a:prstGeom>
          <a:noFill/>
        </p:spPr>
        <p:txBody>
          <a:bodyPr wrap="square" rtlCol="1">
            <a:spAutoFit/>
          </a:bodyPr>
          <a:lstStyle/>
          <a:p>
            <a:pPr algn="justLow" rtl="1"/>
            <a:r>
              <a:rPr lang="fa-IR" sz="1600" dirty="0">
                <a:cs typeface="B Nazanin" panose="00000400000000000000" pitchFamily="2" charset="-78"/>
              </a:rPr>
              <a:t>همانطور که میدانید این روز ها تمام توجه اخبار دنیای </a:t>
            </a:r>
            <a:r>
              <a:rPr lang="fa-IR" sz="1600" dirty="0" err="1">
                <a:cs typeface="B Nazanin" panose="00000400000000000000" pitchFamily="2" charset="-78"/>
              </a:rPr>
              <a:t>تنولوژی</a:t>
            </a:r>
            <a:r>
              <a:rPr lang="fa-IR" sz="1600" dirty="0">
                <a:cs typeface="B Nazanin" panose="00000400000000000000" pitchFamily="2" charset="-78"/>
              </a:rPr>
              <a:t> و </a:t>
            </a:r>
            <a:r>
              <a:rPr lang="en-US" sz="1600" dirty="0">
                <a:cs typeface="B Nazanin" panose="00000400000000000000" pitchFamily="2" charset="-78"/>
              </a:rPr>
              <a:t>IT </a:t>
            </a:r>
            <a:r>
              <a:rPr lang="fa-IR" sz="1600" dirty="0">
                <a:cs typeface="B Nazanin" panose="00000400000000000000" pitchFamily="2" charset="-78"/>
              </a:rPr>
              <a:t> حول محور هوش مصنوعی و بخصوص </a:t>
            </a:r>
            <a:r>
              <a:rPr lang="fa-IR" sz="1600" dirty="0" err="1">
                <a:cs typeface="B Nazanin" panose="00000400000000000000" pitchFamily="2" charset="-78"/>
              </a:rPr>
              <a:t>ربات</a:t>
            </a:r>
            <a:r>
              <a:rPr lang="fa-IR" sz="1600" dirty="0">
                <a:cs typeface="B Nazanin" panose="00000400000000000000" pitchFamily="2" charset="-78"/>
              </a:rPr>
              <a:t> </a:t>
            </a:r>
            <a:r>
              <a:rPr lang="en-US" sz="1600" dirty="0">
                <a:cs typeface="B Nazanin" panose="00000400000000000000" pitchFamily="2" charset="-78"/>
              </a:rPr>
              <a:t> Chat GPT </a:t>
            </a:r>
            <a:r>
              <a:rPr lang="fa-IR" sz="1600" dirty="0">
                <a:cs typeface="B Nazanin" panose="00000400000000000000" pitchFamily="2" charset="-78"/>
              </a:rPr>
              <a:t> می </a:t>
            </a:r>
            <a:r>
              <a:rPr lang="fa-IR" sz="1600" dirty="0" err="1">
                <a:cs typeface="B Nazanin" panose="00000400000000000000" pitchFamily="2" charset="-78"/>
              </a:rPr>
              <a:t>باشد.خبر</a:t>
            </a:r>
            <a:r>
              <a:rPr lang="fa-IR" sz="1600" dirty="0">
                <a:cs typeface="B Nazanin" panose="00000400000000000000" pitchFamily="2" charset="-78"/>
              </a:rPr>
              <a:t> استفاده از هوش مصنوعی تمام دنیا را فراگرفته و هر روز شاهد گسترش این تکنولوژی در مشاغل و سایر علوم می باشیم. </a:t>
            </a:r>
          </a:p>
          <a:p>
            <a:pPr algn="justLow" rtl="1"/>
            <a:r>
              <a:rPr lang="en-US" sz="1600" b="0" i="0" dirty="0">
                <a:solidFill>
                  <a:srgbClr val="202124"/>
                </a:solidFill>
                <a:effectLst/>
                <a:latin typeface="Helvetica Neue"/>
                <a:cs typeface="B Nazanin" panose="00000400000000000000" pitchFamily="2" charset="-78"/>
              </a:rPr>
              <a:t> </a:t>
            </a:r>
            <a:r>
              <a:rPr lang="fa-IR" sz="1600" dirty="0">
                <a:solidFill>
                  <a:srgbClr val="202124"/>
                </a:solidFill>
                <a:latin typeface="Helvetica Neue"/>
                <a:cs typeface="B Nazanin" panose="00000400000000000000" pitchFamily="2" charset="-78"/>
              </a:rPr>
              <a:t>قبل از هر چیز بهتر است به صورت خلاصه در مورد </a:t>
            </a:r>
            <a:r>
              <a:rPr lang="fa-IR" sz="1600" dirty="0">
                <a:solidFill>
                  <a:srgbClr val="FF0000"/>
                </a:solidFill>
                <a:latin typeface="Helvetica Neue"/>
                <a:cs typeface="B Nazanin" panose="00000400000000000000" pitchFamily="2" charset="-78"/>
              </a:rPr>
              <a:t>چت جی پی تی </a:t>
            </a:r>
            <a:r>
              <a:rPr lang="fa-IR" sz="1600" dirty="0">
                <a:solidFill>
                  <a:srgbClr val="202124"/>
                </a:solidFill>
                <a:latin typeface="Helvetica Neue"/>
                <a:cs typeface="B Nazanin" panose="00000400000000000000" pitchFamily="2" charset="-78"/>
              </a:rPr>
              <a:t>بیشتر بدانید. </a:t>
            </a:r>
            <a:r>
              <a:rPr lang="en-US" sz="1600" b="0" i="0" dirty="0" err="1">
                <a:solidFill>
                  <a:srgbClr val="202124"/>
                </a:solidFill>
                <a:effectLst/>
                <a:latin typeface="Helvetica Neue"/>
                <a:cs typeface="B Nazanin" panose="00000400000000000000" pitchFamily="2" charset="-78"/>
              </a:rPr>
              <a:t>ChatGPT</a:t>
            </a:r>
            <a:r>
              <a:rPr lang="en-US" sz="1600" b="0" i="0" dirty="0">
                <a:solidFill>
                  <a:srgbClr val="202124"/>
                </a:solidFill>
                <a:effectLst/>
                <a:latin typeface="Helvetica Neue"/>
                <a:cs typeface="B Nazanin" panose="00000400000000000000" pitchFamily="2" charset="-78"/>
              </a:rPr>
              <a:t> </a:t>
            </a:r>
            <a:r>
              <a:rPr lang="fa-IR" sz="1600" b="0" i="0" dirty="0">
                <a:solidFill>
                  <a:srgbClr val="202124"/>
                </a:solidFill>
                <a:effectLst/>
                <a:latin typeface="Helvetica Neue"/>
                <a:cs typeface="B Nazanin" panose="00000400000000000000" pitchFamily="2" charset="-78"/>
              </a:rPr>
              <a:t> یک چت </a:t>
            </a:r>
            <a:r>
              <a:rPr lang="fa-IR" sz="1600" b="0" i="0" dirty="0" err="1">
                <a:solidFill>
                  <a:srgbClr val="202124"/>
                </a:solidFill>
                <a:effectLst/>
                <a:latin typeface="Helvetica Neue"/>
                <a:cs typeface="B Nazanin" panose="00000400000000000000" pitchFamily="2" charset="-78"/>
              </a:rPr>
              <a:t>ربات</a:t>
            </a:r>
            <a:r>
              <a:rPr lang="fa-IR" sz="1600" b="0" i="0" dirty="0">
                <a:solidFill>
                  <a:srgbClr val="202124"/>
                </a:solidFill>
                <a:effectLst/>
                <a:latin typeface="Helvetica Neue"/>
                <a:cs typeface="B Nazanin" panose="00000400000000000000" pitchFamily="2" charset="-78"/>
              </a:rPr>
              <a:t> بوده که مبتنی بر هوش مصنوعی و توسط شرکت </a:t>
            </a:r>
            <a:r>
              <a:rPr lang="en-US" sz="1600" b="0" i="0" dirty="0" err="1">
                <a:solidFill>
                  <a:srgbClr val="202124"/>
                </a:solidFill>
                <a:effectLst/>
                <a:latin typeface="Helvetica Neue"/>
                <a:cs typeface="B Nazanin" panose="00000400000000000000" pitchFamily="2" charset="-78"/>
              </a:rPr>
              <a:t>OpenAl</a:t>
            </a:r>
            <a:r>
              <a:rPr lang="en-US" sz="1600" b="0" i="0" dirty="0">
                <a:solidFill>
                  <a:srgbClr val="202124"/>
                </a:solidFill>
                <a:effectLst/>
                <a:latin typeface="Helvetica Neue"/>
                <a:cs typeface="B Nazanin" panose="00000400000000000000" pitchFamily="2" charset="-78"/>
              </a:rPr>
              <a:t> </a:t>
            </a:r>
            <a:r>
              <a:rPr lang="fa-IR" sz="1600" b="0" i="0" dirty="0">
                <a:solidFill>
                  <a:srgbClr val="202124"/>
                </a:solidFill>
                <a:effectLst/>
                <a:latin typeface="Helvetica Neue"/>
                <a:cs typeface="B Nazanin" panose="00000400000000000000" pitchFamily="2" charset="-78"/>
              </a:rPr>
              <a:t> ساخته شده است. این هوش مصنوعی به واسطه‌ قابلیت مکالمه و امکان تولید متون قابل فهم برای انسان </a:t>
            </a:r>
            <a:r>
              <a:rPr lang="fa-IR" sz="1600" b="0" i="0" dirty="0" err="1">
                <a:solidFill>
                  <a:srgbClr val="202124"/>
                </a:solidFill>
                <a:effectLst/>
                <a:latin typeface="Helvetica Neue"/>
                <a:cs typeface="B Nazanin" panose="00000400000000000000" pitchFamily="2" charset="-78"/>
              </a:rPr>
              <a:t>می‌تواند</a:t>
            </a:r>
            <a:r>
              <a:rPr lang="fa-IR" sz="1600" b="0" i="0" dirty="0">
                <a:solidFill>
                  <a:srgbClr val="202124"/>
                </a:solidFill>
                <a:effectLst/>
                <a:latin typeface="Helvetica Neue"/>
                <a:cs typeface="B Nazanin" panose="00000400000000000000" pitchFamily="2" charset="-78"/>
              </a:rPr>
              <a:t> در پاسخگویی به بسیاری از سوالات به </a:t>
            </a:r>
            <a:r>
              <a:rPr lang="fa-IR" sz="1600" b="0" i="0" dirty="0" err="1">
                <a:solidFill>
                  <a:srgbClr val="202124"/>
                </a:solidFill>
                <a:effectLst/>
                <a:latin typeface="Helvetica Neue"/>
                <a:cs typeface="B Nazanin" panose="00000400000000000000" pitchFamily="2" charset="-78"/>
              </a:rPr>
              <a:t>انسان‌ها</a:t>
            </a:r>
            <a:r>
              <a:rPr lang="fa-IR" sz="1600" b="0" i="0" dirty="0">
                <a:solidFill>
                  <a:srgbClr val="202124"/>
                </a:solidFill>
                <a:effectLst/>
                <a:latin typeface="Helvetica Neue"/>
                <a:cs typeface="B Nazanin" panose="00000400000000000000" pitchFamily="2" charset="-78"/>
              </a:rPr>
              <a:t> کمک کرده و در حل مباحث </a:t>
            </a:r>
            <a:r>
              <a:rPr lang="fa-IR" sz="1600" b="0" i="0" dirty="0" err="1">
                <a:solidFill>
                  <a:srgbClr val="202124"/>
                </a:solidFill>
                <a:effectLst/>
                <a:latin typeface="Helvetica Neue"/>
                <a:cs typeface="B Nazanin" panose="00000400000000000000" pitchFamily="2" charset="-78"/>
              </a:rPr>
              <a:t>پیچیده‌ای</a:t>
            </a:r>
            <a:r>
              <a:rPr lang="fa-IR" sz="1600" b="0" i="0" dirty="0">
                <a:solidFill>
                  <a:srgbClr val="202124"/>
                </a:solidFill>
                <a:effectLst/>
                <a:latin typeface="Helvetica Neue"/>
                <a:cs typeface="B Nazanin" panose="00000400000000000000" pitchFamily="2" charset="-78"/>
              </a:rPr>
              <a:t> مانند ریاضی، فیزیک، </a:t>
            </a:r>
            <a:r>
              <a:rPr lang="fa-IR" sz="1600" b="0" i="0" dirty="0" err="1">
                <a:solidFill>
                  <a:srgbClr val="202124"/>
                </a:solidFill>
                <a:effectLst/>
                <a:latin typeface="Helvetica Neue"/>
                <a:cs typeface="B Nazanin" panose="00000400000000000000" pitchFamily="2" charset="-78"/>
              </a:rPr>
              <a:t>برنامه‌نویسی</a:t>
            </a:r>
            <a:r>
              <a:rPr lang="fa-IR" sz="1600" b="0" i="0" dirty="0">
                <a:solidFill>
                  <a:srgbClr val="202124"/>
                </a:solidFill>
                <a:effectLst/>
                <a:latin typeface="Helvetica Neue"/>
                <a:cs typeface="B Nazanin" panose="00000400000000000000" pitchFamily="2" charset="-78"/>
              </a:rPr>
              <a:t> و… </a:t>
            </a:r>
            <a:r>
              <a:rPr lang="fa-IR" sz="1600" b="0" i="0" dirty="0" err="1">
                <a:solidFill>
                  <a:srgbClr val="202124"/>
                </a:solidFill>
                <a:effectLst/>
                <a:latin typeface="Helvetica Neue"/>
                <a:cs typeface="B Nazanin" panose="00000400000000000000" pitchFamily="2" charset="-78"/>
              </a:rPr>
              <a:t>کمک‌کننده</a:t>
            </a:r>
            <a:r>
              <a:rPr lang="fa-IR" sz="1600" b="0" i="0" dirty="0">
                <a:solidFill>
                  <a:srgbClr val="202124"/>
                </a:solidFill>
                <a:effectLst/>
                <a:latin typeface="Helvetica Neue"/>
                <a:cs typeface="B Nazanin" panose="00000400000000000000" pitchFamily="2" charset="-78"/>
              </a:rPr>
              <a:t> باشد. </a:t>
            </a:r>
            <a:r>
              <a:rPr lang="fa-IR" sz="1600" dirty="0">
                <a:solidFill>
                  <a:srgbClr val="202124"/>
                </a:solidFill>
                <a:latin typeface="Helvetica Neue"/>
                <a:cs typeface="B Nazanin" panose="00000400000000000000" pitchFamily="2" charset="-78"/>
              </a:rPr>
              <a:t>متاسفانه دسترسی به این </a:t>
            </a:r>
            <a:r>
              <a:rPr lang="fa-IR" sz="1600" dirty="0" err="1">
                <a:solidFill>
                  <a:srgbClr val="202124"/>
                </a:solidFill>
                <a:latin typeface="Helvetica Neue"/>
                <a:cs typeface="B Nazanin" panose="00000400000000000000" pitchFamily="2" charset="-78"/>
              </a:rPr>
              <a:t>ربات</a:t>
            </a:r>
            <a:r>
              <a:rPr lang="fa-IR" sz="1600" dirty="0">
                <a:solidFill>
                  <a:srgbClr val="202124"/>
                </a:solidFill>
                <a:latin typeface="Helvetica Neue"/>
                <a:cs typeface="B Nazanin" panose="00000400000000000000" pitchFamily="2" charset="-78"/>
              </a:rPr>
              <a:t> از داخل ایران ممکن </a:t>
            </a:r>
            <a:r>
              <a:rPr lang="fa-IR" sz="1600" dirty="0" err="1">
                <a:solidFill>
                  <a:srgbClr val="202124"/>
                </a:solidFill>
                <a:latin typeface="Helvetica Neue"/>
                <a:cs typeface="B Nazanin" panose="00000400000000000000" pitchFamily="2" charset="-78"/>
              </a:rPr>
              <a:t>نمی</a:t>
            </a:r>
            <a:r>
              <a:rPr lang="fa-IR" sz="1600" dirty="0">
                <a:solidFill>
                  <a:srgbClr val="202124"/>
                </a:solidFill>
                <a:latin typeface="Helvetica Neue"/>
                <a:cs typeface="B Nazanin" panose="00000400000000000000" pitchFamily="2" charset="-78"/>
              </a:rPr>
              <a:t> باشد و در کشور ایران سرویس ندارد ولی توسط </a:t>
            </a:r>
            <a:r>
              <a:rPr lang="fa-IR" sz="1600" dirty="0" err="1">
                <a:solidFill>
                  <a:srgbClr val="202124"/>
                </a:solidFill>
                <a:latin typeface="Helvetica Neue"/>
                <a:cs typeface="B Nazanin" panose="00000400000000000000" pitchFamily="2" charset="-78"/>
              </a:rPr>
              <a:t>فیلترشکن</a:t>
            </a:r>
            <a:r>
              <a:rPr lang="fa-IR" sz="1600" dirty="0">
                <a:solidFill>
                  <a:srgbClr val="202124"/>
                </a:solidFill>
                <a:latin typeface="Helvetica Neue"/>
                <a:cs typeface="B Nazanin" panose="00000400000000000000" pitchFamily="2" charset="-78"/>
              </a:rPr>
              <a:t> می توانید به این </a:t>
            </a:r>
            <a:r>
              <a:rPr lang="fa-IR" sz="1600" dirty="0" err="1">
                <a:solidFill>
                  <a:srgbClr val="202124"/>
                </a:solidFill>
                <a:latin typeface="Helvetica Neue"/>
                <a:cs typeface="B Nazanin" panose="00000400000000000000" pitchFamily="2" charset="-78"/>
              </a:rPr>
              <a:t>ربات</a:t>
            </a:r>
            <a:r>
              <a:rPr lang="fa-IR" sz="1600" dirty="0">
                <a:solidFill>
                  <a:srgbClr val="202124"/>
                </a:solidFill>
                <a:latin typeface="Helvetica Neue"/>
                <a:cs typeface="B Nazanin" panose="00000400000000000000" pitchFamily="2" charset="-78"/>
              </a:rPr>
              <a:t> دسترسی داشته باشید. این </a:t>
            </a:r>
            <a:r>
              <a:rPr lang="fa-IR" sz="1600" dirty="0" err="1">
                <a:solidFill>
                  <a:srgbClr val="202124"/>
                </a:solidFill>
                <a:latin typeface="Helvetica Neue"/>
                <a:cs typeface="B Nazanin" panose="00000400000000000000" pitchFamily="2" charset="-78"/>
              </a:rPr>
              <a:t>ربات</a:t>
            </a:r>
            <a:r>
              <a:rPr lang="fa-IR" sz="1600" dirty="0">
                <a:solidFill>
                  <a:srgbClr val="202124"/>
                </a:solidFill>
                <a:latin typeface="Helvetica Neue"/>
                <a:cs typeface="B Nazanin" panose="00000400000000000000" pitchFamily="2" charset="-78"/>
              </a:rPr>
              <a:t> از زبان فارسی نیز پشتیبانی می کند </a:t>
            </a:r>
            <a:r>
              <a:rPr lang="fa-IR" sz="1600" dirty="0" err="1">
                <a:solidFill>
                  <a:srgbClr val="202124"/>
                </a:solidFill>
                <a:latin typeface="Helvetica Neue"/>
                <a:cs typeface="B Nazanin" panose="00000400000000000000" pitchFamily="2" charset="-78"/>
              </a:rPr>
              <a:t>ومیتوانید</a:t>
            </a:r>
            <a:r>
              <a:rPr lang="fa-IR" sz="1600" dirty="0">
                <a:solidFill>
                  <a:srgbClr val="202124"/>
                </a:solidFill>
                <a:latin typeface="Helvetica Neue"/>
                <a:cs typeface="B Nazanin" panose="00000400000000000000" pitchFamily="2" charset="-78"/>
              </a:rPr>
              <a:t> سوالات خود را به زبان فارسی از آن بپرسید و </a:t>
            </a:r>
            <a:r>
              <a:rPr lang="fa-IR" sz="1600" dirty="0" err="1">
                <a:solidFill>
                  <a:srgbClr val="202124"/>
                </a:solidFill>
                <a:latin typeface="Helvetica Neue"/>
                <a:cs typeface="B Nazanin" panose="00000400000000000000" pitchFamily="2" charset="-78"/>
              </a:rPr>
              <a:t>ربات</a:t>
            </a:r>
            <a:r>
              <a:rPr lang="fa-IR" sz="1600" dirty="0">
                <a:solidFill>
                  <a:srgbClr val="202124"/>
                </a:solidFill>
                <a:latin typeface="Helvetica Neue"/>
                <a:cs typeface="B Nazanin" panose="00000400000000000000" pitchFamily="2" charset="-78"/>
              </a:rPr>
              <a:t> نیز به فارسی به شما پاسخ میدهد.</a:t>
            </a:r>
          </a:p>
          <a:p>
            <a:pPr algn="justLow" rtl="1"/>
            <a:endParaRPr lang="fa-IR" sz="1600" b="0" i="0" dirty="0">
              <a:solidFill>
                <a:srgbClr val="202124"/>
              </a:solidFill>
              <a:effectLst/>
              <a:latin typeface="Helvetica Neue"/>
              <a:cs typeface="B Nazanin" panose="00000400000000000000" pitchFamily="2" charset="-78"/>
            </a:endParaRPr>
          </a:p>
          <a:p>
            <a:pPr algn="justLow" rtl="1"/>
            <a:r>
              <a:rPr lang="fa-IR" sz="1600" b="0" i="0" dirty="0">
                <a:solidFill>
                  <a:srgbClr val="202124"/>
                </a:solidFill>
                <a:effectLst/>
                <a:latin typeface="Helvetica Neue"/>
                <a:cs typeface="B Nazanin" panose="00000400000000000000" pitchFamily="2" charset="-78"/>
              </a:rPr>
              <a:t>شرکت </a:t>
            </a:r>
            <a:r>
              <a:rPr lang="en-US" sz="1600" b="0" i="0" dirty="0" err="1">
                <a:solidFill>
                  <a:srgbClr val="202124"/>
                </a:solidFill>
                <a:effectLst/>
                <a:latin typeface="Helvetica Neue"/>
                <a:cs typeface="B Nazanin" panose="00000400000000000000" pitchFamily="2" charset="-78"/>
              </a:rPr>
              <a:t>openAI</a:t>
            </a:r>
            <a:r>
              <a:rPr lang="en-US" sz="1600" b="0" i="0" dirty="0">
                <a:solidFill>
                  <a:srgbClr val="202124"/>
                </a:solidFill>
                <a:effectLst/>
                <a:latin typeface="Helvetica Neue"/>
                <a:cs typeface="B Nazanin" panose="00000400000000000000" pitchFamily="2" charset="-78"/>
              </a:rPr>
              <a:t> </a:t>
            </a:r>
            <a:r>
              <a:rPr lang="fa-IR" sz="1600" b="0" i="0" dirty="0">
                <a:solidFill>
                  <a:srgbClr val="202124"/>
                </a:solidFill>
                <a:effectLst/>
                <a:latin typeface="Helvetica Neue"/>
                <a:cs typeface="B Nazanin" panose="00000400000000000000" pitchFamily="2" charset="-78"/>
              </a:rPr>
              <a:t>که مالک اصلی هوش مصنوعی </a:t>
            </a:r>
            <a:r>
              <a:rPr lang="en-US" sz="1600" b="0" i="0" dirty="0" err="1">
                <a:solidFill>
                  <a:srgbClr val="202124"/>
                </a:solidFill>
                <a:effectLst/>
                <a:latin typeface="Helvetica Neue"/>
                <a:cs typeface="B Nazanin" panose="00000400000000000000" pitchFamily="2" charset="-78"/>
              </a:rPr>
              <a:t>ChatGPT</a:t>
            </a:r>
            <a:r>
              <a:rPr lang="en-US" sz="1600" b="0" i="0" dirty="0">
                <a:solidFill>
                  <a:srgbClr val="202124"/>
                </a:solidFill>
                <a:effectLst/>
                <a:latin typeface="Helvetica Neue"/>
                <a:cs typeface="B Nazanin" panose="00000400000000000000" pitchFamily="2" charset="-78"/>
              </a:rPr>
              <a:t> </a:t>
            </a:r>
            <a:r>
              <a:rPr lang="fa-IR" sz="1600" b="0" i="0" dirty="0">
                <a:solidFill>
                  <a:srgbClr val="202124"/>
                </a:solidFill>
                <a:effectLst/>
                <a:latin typeface="Helvetica Neue"/>
                <a:cs typeface="B Nazanin" panose="00000400000000000000" pitchFamily="2" charset="-78"/>
              </a:rPr>
              <a:t> می باشد امکانی را در اختیا</a:t>
            </a:r>
            <a:r>
              <a:rPr lang="fa-IR" sz="1600" dirty="0">
                <a:solidFill>
                  <a:srgbClr val="202124"/>
                </a:solidFill>
                <a:latin typeface="Helvetica Neue"/>
                <a:cs typeface="B Nazanin" panose="00000400000000000000" pitchFamily="2" charset="-78"/>
              </a:rPr>
              <a:t>ر برنامه </a:t>
            </a:r>
            <a:r>
              <a:rPr lang="fa-IR" sz="1600" dirty="0" err="1">
                <a:solidFill>
                  <a:srgbClr val="202124"/>
                </a:solidFill>
                <a:latin typeface="Helvetica Neue"/>
                <a:cs typeface="B Nazanin" panose="00000400000000000000" pitchFamily="2" charset="-78"/>
              </a:rPr>
              <a:t>نویسان</a:t>
            </a:r>
            <a:r>
              <a:rPr lang="fa-IR" sz="1600" dirty="0">
                <a:solidFill>
                  <a:srgbClr val="202124"/>
                </a:solidFill>
                <a:latin typeface="Helvetica Neue"/>
                <a:cs typeface="B Nazanin" panose="00000400000000000000" pitchFamily="2" charset="-78"/>
              </a:rPr>
              <a:t> </a:t>
            </a:r>
            <a:r>
              <a:rPr lang="fa-IR" sz="1600" dirty="0" err="1">
                <a:solidFill>
                  <a:srgbClr val="202124"/>
                </a:solidFill>
                <a:latin typeface="Helvetica Neue"/>
                <a:cs typeface="B Nazanin" panose="00000400000000000000" pitchFamily="2" charset="-78"/>
              </a:rPr>
              <a:t>قرارد</a:t>
            </a:r>
            <a:r>
              <a:rPr lang="fa-IR" sz="1600" dirty="0">
                <a:solidFill>
                  <a:srgbClr val="202124"/>
                </a:solidFill>
                <a:latin typeface="Helvetica Neue"/>
                <a:cs typeface="B Nazanin" panose="00000400000000000000" pitchFamily="2" charset="-78"/>
              </a:rPr>
              <a:t> داده است که آنها می توانند با استفاده از </a:t>
            </a:r>
            <a:r>
              <a:rPr lang="en-US" sz="1600" dirty="0">
                <a:solidFill>
                  <a:srgbClr val="202124"/>
                </a:solidFill>
                <a:latin typeface="Helvetica Neue"/>
                <a:cs typeface="B Nazanin" panose="00000400000000000000" pitchFamily="2" charset="-78"/>
              </a:rPr>
              <a:t>API </a:t>
            </a:r>
            <a:r>
              <a:rPr lang="fa-IR" sz="1600" dirty="0">
                <a:solidFill>
                  <a:srgbClr val="202124"/>
                </a:solidFill>
                <a:latin typeface="Helvetica Neue"/>
                <a:cs typeface="B Nazanin" panose="00000400000000000000" pitchFamily="2" charset="-78"/>
              </a:rPr>
              <a:t> موجود و </a:t>
            </a:r>
            <a:r>
              <a:rPr lang="fa-IR" sz="1600" dirty="0" err="1">
                <a:solidFill>
                  <a:srgbClr val="202124"/>
                </a:solidFill>
                <a:latin typeface="Helvetica Neue"/>
                <a:cs typeface="B Nazanin" panose="00000400000000000000" pitchFamily="2" charset="-78"/>
              </a:rPr>
              <a:t>شارژ</a:t>
            </a:r>
            <a:r>
              <a:rPr lang="fa-IR" sz="1600" dirty="0">
                <a:solidFill>
                  <a:srgbClr val="202124"/>
                </a:solidFill>
                <a:latin typeface="Helvetica Neue"/>
                <a:cs typeface="B Nazanin" panose="00000400000000000000" pitchFamily="2" charset="-78"/>
              </a:rPr>
              <a:t> آن به صورت ماهیانه که حدود 1500000 تومان می باشد به امکانات بیشتری دسترسی دهند. این امکانات شامل ترجمه و خلاصه و تحلیل مطالب سایت ها و مقالات و متون و فیلم ها از همه زبان ها به زبان فارسی و </a:t>
            </a:r>
            <a:r>
              <a:rPr lang="fa-IR" sz="1600" dirty="0" err="1">
                <a:solidFill>
                  <a:srgbClr val="202124"/>
                </a:solidFill>
                <a:latin typeface="Helvetica Neue"/>
                <a:cs typeface="B Nazanin" panose="00000400000000000000" pitchFamily="2" charset="-78"/>
              </a:rPr>
              <a:t>بلعکس</a:t>
            </a:r>
            <a:r>
              <a:rPr lang="fa-IR" sz="1600" dirty="0">
                <a:solidFill>
                  <a:srgbClr val="202124"/>
                </a:solidFill>
                <a:latin typeface="Helvetica Neue"/>
                <a:cs typeface="B Nazanin" panose="00000400000000000000" pitchFamily="2" charset="-78"/>
              </a:rPr>
              <a:t> می باشد. ما با استفاده از این قابلیت هوش مصنوعی می توانیم در مورد هر مطلبی تولید محتوا نماییم و </a:t>
            </a:r>
            <a:r>
              <a:rPr lang="fa-IR" sz="1600" dirty="0" err="1">
                <a:solidFill>
                  <a:srgbClr val="202124"/>
                </a:solidFill>
                <a:latin typeface="Helvetica Neue"/>
                <a:cs typeface="B Nazanin" panose="00000400000000000000" pitchFamily="2" charset="-78"/>
              </a:rPr>
              <a:t>درسایت</a:t>
            </a:r>
            <a:r>
              <a:rPr lang="fa-IR" sz="1600" dirty="0">
                <a:solidFill>
                  <a:srgbClr val="202124"/>
                </a:solidFill>
                <a:latin typeface="Helvetica Neue"/>
                <a:cs typeface="B Nazanin" panose="00000400000000000000" pitchFamily="2" charset="-78"/>
              </a:rPr>
              <a:t> های خود قرار دهیم. همچنین با استفاده از یک </a:t>
            </a:r>
            <a:r>
              <a:rPr lang="fa-IR" sz="1600" dirty="0" err="1">
                <a:solidFill>
                  <a:srgbClr val="202124"/>
                </a:solidFill>
                <a:latin typeface="Helvetica Neue"/>
                <a:cs typeface="B Nazanin" panose="00000400000000000000" pitchFamily="2" charset="-78"/>
              </a:rPr>
              <a:t>ربات</a:t>
            </a:r>
            <a:r>
              <a:rPr lang="fa-IR" sz="1600" dirty="0">
                <a:solidFill>
                  <a:srgbClr val="202124"/>
                </a:solidFill>
                <a:latin typeface="Helvetica Neue"/>
                <a:cs typeface="B Nazanin" panose="00000400000000000000" pitchFamily="2" charset="-78"/>
              </a:rPr>
              <a:t> دیگر می توانیم صد ها سایت مرتبط با کار شما را رصد و به محض اینکه مطلبی در آن سایت ها قرار گرفت ، بلافاصله به صورت ترجمه شده به فارسی یا هر چند زبان دیگر در سایت شما قرار گیرد.  این متون ابتدا از سایت مربوطه که به هر زبانی می تواند باشد، کپی و به فارسی ترجمه میگردد سپس متن در کسری از ثانیه بازنویسی و سپس در سایت شما قرار میگیرد. بازنویسی این متون باعث میشود که متنی که در سایت شما قرار دارد با متن سایت اصلی متفاوت باشد ولی همان مفهوم را به مخاطب می رساند. تفاوت این متون با یکدیگر باعث می شود خزنده های </a:t>
            </a:r>
            <a:r>
              <a:rPr lang="fa-IR" sz="1600" dirty="0" err="1">
                <a:solidFill>
                  <a:srgbClr val="202124"/>
                </a:solidFill>
                <a:latin typeface="Helvetica Neue"/>
                <a:cs typeface="B Nazanin" panose="00000400000000000000" pitchFamily="2" charset="-78"/>
              </a:rPr>
              <a:t>گوگل</a:t>
            </a:r>
            <a:r>
              <a:rPr lang="fa-IR" sz="1600" dirty="0">
                <a:solidFill>
                  <a:srgbClr val="202124"/>
                </a:solidFill>
                <a:latin typeface="Helvetica Neue"/>
                <a:cs typeface="B Nazanin" panose="00000400000000000000" pitchFamily="2" charset="-78"/>
              </a:rPr>
              <a:t> هنگام بازدید از سایت شما، مطلب را به عنوان یک مطلب جدید در نظر بگیرند و نه یک مطلب کپی شده. بازنویسی مطالب توسط هوش مصنوعی انجام میگردد . همچنین د </a:t>
            </a:r>
            <a:r>
              <a:rPr lang="fa-IR" sz="1600" dirty="0" err="1">
                <a:solidFill>
                  <a:srgbClr val="202124"/>
                </a:solidFill>
                <a:latin typeface="Helvetica Neue"/>
                <a:cs typeface="B Nazanin" panose="00000400000000000000" pitchFamily="2" charset="-78"/>
              </a:rPr>
              <a:t>رابتدای</a:t>
            </a:r>
            <a:r>
              <a:rPr lang="fa-IR" sz="1600" dirty="0">
                <a:solidFill>
                  <a:srgbClr val="202124"/>
                </a:solidFill>
                <a:latin typeface="Helvetica Neue"/>
                <a:cs typeface="B Nazanin" panose="00000400000000000000" pitchFamily="2" charset="-78"/>
              </a:rPr>
              <a:t> مطالب سایت میتوانیم خلاصه ای از متن اصلی را توسط هوش مصنوعی ایجاد نماییم تا هم برای مخاطبین و هم خزنده های </a:t>
            </a:r>
            <a:r>
              <a:rPr lang="fa-IR" sz="1600" dirty="0" err="1">
                <a:solidFill>
                  <a:srgbClr val="202124"/>
                </a:solidFill>
                <a:latin typeface="Helvetica Neue"/>
                <a:cs typeface="B Nazanin" panose="00000400000000000000" pitchFamily="2" charset="-78"/>
              </a:rPr>
              <a:t>گوگل</a:t>
            </a:r>
            <a:r>
              <a:rPr lang="fa-IR" sz="1600" dirty="0">
                <a:solidFill>
                  <a:srgbClr val="202124"/>
                </a:solidFill>
                <a:latin typeface="Helvetica Neue"/>
                <a:cs typeface="B Nazanin" panose="00000400000000000000" pitchFamily="2" charset="-78"/>
              </a:rPr>
              <a:t> </a:t>
            </a:r>
            <a:r>
              <a:rPr lang="fa-IR" sz="1600" dirty="0" err="1">
                <a:solidFill>
                  <a:srgbClr val="202124"/>
                </a:solidFill>
                <a:latin typeface="Helvetica Neue"/>
                <a:cs typeface="B Nazanin" panose="00000400000000000000" pitchFamily="2" charset="-78"/>
              </a:rPr>
              <a:t>جذابتر</a:t>
            </a:r>
            <a:r>
              <a:rPr lang="fa-IR" sz="1600" dirty="0">
                <a:solidFill>
                  <a:srgbClr val="202124"/>
                </a:solidFill>
                <a:latin typeface="Helvetica Neue"/>
                <a:cs typeface="B Nazanin" panose="00000400000000000000" pitchFamily="2" charset="-78"/>
              </a:rPr>
              <a:t> گردد و سایت خیلی سریع تر در صفحات اول </a:t>
            </a:r>
            <a:r>
              <a:rPr lang="fa-IR" sz="1600" dirty="0" err="1">
                <a:solidFill>
                  <a:srgbClr val="202124"/>
                </a:solidFill>
                <a:latin typeface="Helvetica Neue"/>
                <a:cs typeface="B Nazanin" panose="00000400000000000000" pitchFamily="2" charset="-78"/>
              </a:rPr>
              <a:t>گوگل</a:t>
            </a:r>
            <a:r>
              <a:rPr lang="fa-IR" sz="1600" dirty="0">
                <a:solidFill>
                  <a:srgbClr val="202124"/>
                </a:solidFill>
                <a:latin typeface="Helvetica Neue"/>
                <a:cs typeface="B Nazanin" panose="00000400000000000000" pitchFamily="2" charset="-78"/>
              </a:rPr>
              <a:t> نمایش داده شود. </a:t>
            </a:r>
          </a:p>
          <a:p>
            <a:pPr algn="justLow" rtl="1"/>
            <a:endParaRPr lang="fa-IR" sz="1600" b="0" i="0" dirty="0">
              <a:solidFill>
                <a:srgbClr val="202124"/>
              </a:solidFill>
              <a:effectLst/>
              <a:latin typeface="Helvetica Neue"/>
              <a:cs typeface="B Nazanin" panose="00000400000000000000" pitchFamily="2" charset="-78"/>
            </a:endParaRPr>
          </a:p>
          <a:p>
            <a:pPr algn="justLow" rtl="1"/>
            <a:endParaRPr lang="fa-IR" sz="1600" dirty="0">
              <a:solidFill>
                <a:srgbClr val="202124"/>
              </a:solidFill>
              <a:latin typeface="Helvetica Neue"/>
              <a:cs typeface="B Nazanin" panose="00000400000000000000" pitchFamily="2" charset="-78"/>
            </a:endParaRPr>
          </a:p>
          <a:p>
            <a:pPr algn="justLow" rtl="1"/>
            <a:endParaRPr lang="fa-IR" sz="1600" dirty="0">
              <a:cs typeface="B Nazanin" panose="00000400000000000000" pitchFamily="2" charset="-78"/>
            </a:endParaRPr>
          </a:p>
        </p:txBody>
      </p:sp>
    </p:spTree>
    <p:extLst>
      <p:ext uri="{BB962C8B-B14F-4D97-AF65-F5344CB8AC3E}">
        <p14:creationId xmlns:p14="http://schemas.microsoft.com/office/powerpoint/2010/main" val="316684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F16E6-A4CA-BDE2-6CCE-D9B6B8115F40}"/>
              </a:ext>
            </a:extLst>
          </p:cNvPr>
          <p:cNvPicPr>
            <a:picLocks noChangeAspect="1"/>
          </p:cNvPicPr>
          <p:nvPr/>
        </p:nvPicPr>
        <p:blipFill>
          <a:blip r:embed="rId2"/>
          <a:stretch>
            <a:fillRect/>
          </a:stretch>
        </p:blipFill>
        <p:spPr>
          <a:xfrm>
            <a:off x="616960" y="548390"/>
            <a:ext cx="6005080" cy="5761219"/>
          </a:xfrm>
          <a:prstGeom prst="rect">
            <a:avLst/>
          </a:prstGeom>
        </p:spPr>
      </p:pic>
      <p:sp>
        <p:nvSpPr>
          <p:cNvPr id="5" name="TextBox 4">
            <a:extLst>
              <a:ext uri="{FF2B5EF4-FFF2-40B4-BE49-F238E27FC236}">
                <a16:creationId xmlns:a16="http://schemas.microsoft.com/office/drawing/2014/main" id="{6D0AC3E1-9EFB-2433-BF87-4CAF94B4CD4E}"/>
              </a:ext>
            </a:extLst>
          </p:cNvPr>
          <p:cNvSpPr txBox="1"/>
          <p:nvPr/>
        </p:nvSpPr>
        <p:spPr>
          <a:xfrm>
            <a:off x="7258050" y="771277"/>
            <a:ext cx="4271341" cy="4524315"/>
          </a:xfrm>
          <a:prstGeom prst="rect">
            <a:avLst/>
          </a:prstGeom>
          <a:noFill/>
        </p:spPr>
        <p:txBody>
          <a:bodyPr wrap="square" rtlCol="1">
            <a:spAutoFit/>
          </a:bodyPr>
          <a:lstStyle/>
          <a:p>
            <a:pPr algn="justLow" rtl="1"/>
            <a:r>
              <a:rPr lang="fa-IR" sz="1600" dirty="0">
                <a:cs typeface="B Nazanin" panose="00000400000000000000" pitchFamily="2" charset="-78"/>
              </a:rPr>
              <a:t>در این تصویر نمونه ای از کپی یک خبر از یک سایت خبری  و نحوه بازنویسی عنوان خبر و خلاصه متن خبر و ایجاد یک نقد و بررسی در مورد این خبر را مشاهده می نمایید.</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این مطلب توسط </a:t>
            </a:r>
            <a:r>
              <a:rPr lang="fa-IR" sz="1600" dirty="0" err="1">
                <a:cs typeface="B Nazanin" panose="00000400000000000000" pitchFamily="2" charset="-78"/>
              </a:rPr>
              <a:t>ربات</a:t>
            </a:r>
            <a:r>
              <a:rPr lang="fa-IR" sz="1600" dirty="0">
                <a:cs typeface="B Nazanin" panose="00000400000000000000" pitchFamily="2" charset="-78"/>
              </a:rPr>
              <a:t> هوشمند ما از سایت خبری کپی و سپس بازنویسی شده و در انتها نیز به انگلیسی ترجمه و در سایت ارسال شده است.</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ما میتوانیم سایت ها از هر زبانی را به هر زبان دیگر ترجمه و بازنویسی کنیم و بدین شکل یک سایت چند زبانه با محتوای کامل خواهید داشت .</a:t>
            </a:r>
          </a:p>
          <a:p>
            <a:pPr algn="justLow" rtl="1"/>
            <a:r>
              <a:rPr lang="fa-IR" sz="1600" dirty="0">
                <a:cs typeface="B Nazanin" panose="00000400000000000000" pitchFamily="2" charset="-78"/>
              </a:rPr>
              <a:t>روزانه میتوان حتی تا 500 مطلب در یک سایت تولید محتوا داشته باشیم و بدین شکل خیلی سریع سایت شما در صفحات اول </a:t>
            </a:r>
            <a:r>
              <a:rPr lang="fa-IR" sz="1600" dirty="0" err="1">
                <a:cs typeface="B Nazanin" panose="00000400000000000000" pitchFamily="2" charset="-78"/>
              </a:rPr>
              <a:t>گوگل</a:t>
            </a:r>
            <a:r>
              <a:rPr lang="fa-IR" sz="1600" dirty="0">
                <a:cs typeface="B Nazanin" panose="00000400000000000000" pitchFamily="2" charset="-78"/>
              </a:rPr>
              <a:t> نمایش داده می شود.</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به عنوان نمونه میتوان از سایت </a:t>
            </a:r>
            <a:r>
              <a:rPr lang="en-US" sz="1600" dirty="0">
                <a:cs typeface="B Nazanin" panose="00000400000000000000" pitchFamily="2" charset="-78"/>
                <a:hlinkClick r:id="rId3"/>
              </a:rPr>
              <a:t>https://shahrsaz.ir/</a:t>
            </a:r>
            <a:r>
              <a:rPr lang="en-US" sz="1600" dirty="0">
                <a:cs typeface="B Nazanin" panose="00000400000000000000" pitchFamily="2" charset="-78"/>
              </a:rPr>
              <a:t> </a:t>
            </a:r>
            <a:r>
              <a:rPr lang="fa-IR" sz="1600" dirty="0">
                <a:cs typeface="B Nazanin" panose="00000400000000000000" pitchFamily="2" charset="-78"/>
              </a:rPr>
              <a:t> نام برد. مطالب </a:t>
            </a:r>
            <a:r>
              <a:rPr lang="fa-IR" sz="1600" dirty="0" err="1">
                <a:cs typeface="B Nazanin" panose="00000400000000000000" pitchFamily="2" charset="-78"/>
              </a:rPr>
              <a:t>شهرسازی</a:t>
            </a:r>
            <a:r>
              <a:rPr lang="fa-IR" sz="1600" dirty="0">
                <a:cs typeface="B Nazanin" panose="00000400000000000000" pitchFamily="2" charset="-78"/>
              </a:rPr>
              <a:t> و علوم شهری از بیش از 200 سایت ایرانی و خارجی رصد و در این سایت به صورت فارسی قرار می گیرد. </a:t>
            </a:r>
          </a:p>
        </p:txBody>
      </p:sp>
    </p:spTree>
    <p:extLst>
      <p:ext uri="{BB962C8B-B14F-4D97-AF65-F5344CB8AC3E}">
        <p14:creationId xmlns:p14="http://schemas.microsoft.com/office/powerpoint/2010/main" val="113333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4927281" y="4572000"/>
            <a:ext cx="6745082" cy="584775"/>
          </a:xfrm>
          <a:prstGeom prst="rect">
            <a:avLst/>
          </a:prstGeom>
          <a:noFill/>
        </p:spPr>
        <p:txBody>
          <a:bodyPr wrap="square" rtlCol="1">
            <a:spAutoFit/>
          </a:bodyPr>
          <a:lstStyle/>
          <a:p>
            <a:pPr algn="justLow" rtl="1"/>
            <a:r>
              <a:rPr lang="fa-IR" sz="1600" dirty="0">
                <a:cs typeface="B Nazanin" panose="00000400000000000000" pitchFamily="2" charset="-78"/>
              </a:rPr>
              <a:t>همچنین می توان به عنوان نمونه سایت </a:t>
            </a:r>
            <a:r>
              <a:rPr lang="en-US" sz="1600" dirty="0">
                <a:cs typeface="B Nazanin" panose="00000400000000000000" pitchFamily="2" charset="-78"/>
                <a:hlinkClick r:id="rId2"/>
              </a:rPr>
              <a:t>http://melk360.com/</a:t>
            </a:r>
            <a:r>
              <a:rPr lang="fa-IR" sz="1600" dirty="0">
                <a:cs typeface="B Nazanin" panose="00000400000000000000" pitchFamily="2" charset="-78"/>
              </a:rPr>
              <a:t> را نام برد که به 6 زبان زنده دنیا مطالب مرتبط با </a:t>
            </a:r>
            <a:r>
              <a:rPr lang="fa-IR" sz="1600" dirty="0" err="1">
                <a:cs typeface="B Nazanin" panose="00000400000000000000" pitchFamily="2" charset="-78"/>
              </a:rPr>
              <a:t>شهرسازی</a:t>
            </a:r>
            <a:r>
              <a:rPr lang="fa-IR" sz="1600" dirty="0">
                <a:cs typeface="B Nazanin" panose="00000400000000000000" pitchFamily="2" charset="-78"/>
              </a:rPr>
              <a:t> و علوم شهری در آن قرار میگیرد</a:t>
            </a:r>
          </a:p>
        </p:txBody>
      </p:sp>
      <p:pic>
        <p:nvPicPr>
          <p:cNvPr id="4" name="Picture 3">
            <a:extLst>
              <a:ext uri="{FF2B5EF4-FFF2-40B4-BE49-F238E27FC236}">
                <a16:creationId xmlns:a16="http://schemas.microsoft.com/office/drawing/2014/main" id="{A854DCCF-CCA6-AC1C-DA84-BE6142060688}"/>
              </a:ext>
            </a:extLst>
          </p:cNvPr>
          <p:cNvPicPr>
            <a:picLocks noChangeAspect="1"/>
          </p:cNvPicPr>
          <p:nvPr/>
        </p:nvPicPr>
        <p:blipFill>
          <a:blip r:embed="rId3"/>
          <a:stretch>
            <a:fillRect/>
          </a:stretch>
        </p:blipFill>
        <p:spPr>
          <a:xfrm>
            <a:off x="4298631" y="166057"/>
            <a:ext cx="7573757" cy="4171950"/>
          </a:xfrm>
          <a:prstGeom prst="rect">
            <a:avLst/>
          </a:prstGeom>
        </p:spPr>
      </p:pic>
      <p:pic>
        <p:nvPicPr>
          <p:cNvPr id="7" name="Picture 6">
            <a:extLst>
              <a:ext uri="{FF2B5EF4-FFF2-40B4-BE49-F238E27FC236}">
                <a16:creationId xmlns:a16="http://schemas.microsoft.com/office/drawing/2014/main" id="{82A89114-3AED-B277-5AEA-8768B618E04A}"/>
              </a:ext>
            </a:extLst>
          </p:cNvPr>
          <p:cNvPicPr>
            <a:picLocks noChangeAspect="1"/>
          </p:cNvPicPr>
          <p:nvPr/>
        </p:nvPicPr>
        <p:blipFill>
          <a:blip r:embed="rId4"/>
          <a:stretch>
            <a:fillRect/>
          </a:stretch>
        </p:blipFill>
        <p:spPr>
          <a:xfrm>
            <a:off x="885769" y="714375"/>
            <a:ext cx="1257409" cy="3718882"/>
          </a:xfrm>
          <a:prstGeom prst="rect">
            <a:avLst/>
          </a:prstGeom>
        </p:spPr>
      </p:pic>
      <p:sp>
        <p:nvSpPr>
          <p:cNvPr id="8" name="TextBox 7">
            <a:extLst>
              <a:ext uri="{FF2B5EF4-FFF2-40B4-BE49-F238E27FC236}">
                <a16:creationId xmlns:a16="http://schemas.microsoft.com/office/drawing/2014/main" id="{957D55F8-C7F9-94B2-460D-5ABE0D5347CF}"/>
              </a:ext>
            </a:extLst>
          </p:cNvPr>
          <p:cNvSpPr txBox="1"/>
          <p:nvPr/>
        </p:nvSpPr>
        <p:spPr>
          <a:xfrm>
            <a:off x="333427" y="4669215"/>
            <a:ext cx="3352748" cy="1077218"/>
          </a:xfrm>
          <a:prstGeom prst="rect">
            <a:avLst/>
          </a:prstGeom>
          <a:noFill/>
        </p:spPr>
        <p:txBody>
          <a:bodyPr wrap="square" rtlCol="1">
            <a:spAutoFit/>
          </a:bodyPr>
          <a:lstStyle/>
          <a:p>
            <a:pPr algn="justLow" rtl="1"/>
            <a:r>
              <a:rPr lang="fa-IR" sz="1600" dirty="0">
                <a:cs typeface="B Nazanin" panose="00000400000000000000" pitchFamily="2" charset="-78"/>
              </a:rPr>
              <a:t>امکان کپی و ترجمه و رصد مطالب از تمام شبکه های اجتماعی و سایت های موجود در لیست بالا و انتقال مطالب آنها به سایت شما به عنوان مطلب همراه با تصاویر و ویدیو ها</a:t>
            </a:r>
          </a:p>
        </p:txBody>
      </p:sp>
    </p:spTree>
    <p:extLst>
      <p:ext uri="{BB962C8B-B14F-4D97-AF65-F5344CB8AC3E}">
        <p14:creationId xmlns:p14="http://schemas.microsoft.com/office/powerpoint/2010/main" val="130008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6800850" y="289143"/>
            <a:ext cx="4271341" cy="2308324"/>
          </a:xfrm>
          <a:prstGeom prst="rect">
            <a:avLst/>
          </a:prstGeom>
          <a:noFill/>
        </p:spPr>
        <p:txBody>
          <a:bodyPr wrap="square" rtlCol="1">
            <a:spAutoFit/>
          </a:bodyPr>
          <a:lstStyle/>
          <a:p>
            <a:pPr algn="justLow" rtl="1"/>
            <a:r>
              <a:rPr lang="fa-IR" sz="1600" dirty="0">
                <a:cs typeface="B Nazanin" panose="00000400000000000000" pitchFamily="2" charset="-78"/>
              </a:rPr>
              <a:t>نموداری که در تصویر مشاهده می نمایید مربوط به سایت </a:t>
            </a:r>
            <a:r>
              <a:rPr lang="en-US" sz="1600" dirty="0">
                <a:cs typeface="B Nazanin" panose="00000400000000000000" pitchFamily="2" charset="-78"/>
              </a:rPr>
              <a:t>shahrsaz.ir </a:t>
            </a:r>
            <a:r>
              <a:rPr lang="fa-IR" sz="1600" dirty="0">
                <a:cs typeface="B Nazanin" panose="00000400000000000000" pitchFamily="2" charset="-78"/>
              </a:rPr>
              <a:t> می باشد که در کمتر از 1 ماه راه اندازی شده است. خط خاکستری مربوط به مطالب ارسال شده در سایت و ثبت شده در موتور جستجوی </a:t>
            </a:r>
            <a:r>
              <a:rPr lang="fa-IR" sz="1600" dirty="0" err="1">
                <a:cs typeface="B Nazanin" panose="00000400000000000000" pitchFamily="2" charset="-78"/>
              </a:rPr>
              <a:t>گوگل</a:t>
            </a:r>
            <a:r>
              <a:rPr lang="fa-IR" sz="1600" dirty="0">
                <a:cs typeface="B Nazanin" panose="00000400000000000000" pitchFamily="2" charset="-78"/>
              </a:rPr>
              <a:t> می باشد که نشان از رشد و ارسال سریع مطالب مرتبط در سایت می باشد. همچنین خط سبز رنگ نیز مربوط به </a:t>
            </a:r>
            <a:r>
              <a:rPr lang="fa-IR" sz="1600" dirty="0" err="1">
                <a:cs typeface="B Nazanin" panose="00000400000000000000" pitchFamily="2" charset="-78"/>
              </a:rPr>
              <a:t>ایندکس</a:t>
            </a:r>
            <a:r>
              <a:rPr lang="fa-IR" sz="1600" dirty="0">
                <a:cs typeface="B Nazanin" panose="00000400000000000000" pitchFamily="2" charset="-78"/>
              </a:rPr>
              <a:t> شدن و ثبت نهایی در </a:t>
            </a:r>
            <a:r>
              <a:rPr lang="fa-IR" sz="1600" dirty="0" err="1">
                <a:cs typeface="B Nazanin" panose="00000400000000000000" pitchFamily="2" charset="-78"/>
              </a:rPr>
              <a:t>گوگل</a:t>
            </a:r>
            <a:r>
              <a:rPr lang="fa-IR" sz="1600" dirty="0">
                <a:cs typeface="B Nazanin" panose="00000400000000000000" pitchFamily="2" charset="-78"/>
              </a:rPr>
              <a:t> برای نمایش در نتایج </a:t>
            </a:r>
            <a:r>
              <a:rPr lang="fa-IR" sz="1600" dirty="0" err="1">
                <a:cs typeface="B Nazanin" panose="00000400000000000000" pitchFamily="2" charset="-78"/>
              </a:rPr>
              <a:t>گوگل</a:t>
            </a:r>
            <a:r>
              <a:rPr lang="fa-IR" sz="1600" dirty="0">
                <a:cs typeface="B Nazanin" panose="00000400000000000000" pitchFamily="2" charset="-78"/>
              </a:rPr>
              <a:t> می باشد که با </a:t>
            </a:r>
            <a:r>
              <a:rPr lang="fa-IR" sz="1600" dirty="0" err="1">
                <a:cs typeface="B Nazanin" panose="00000400000000000000" pitchFamily="2" charset="-78"/>
              </a:rPr>
              <a:t>بیشتین</a:t>
            </a:r>
            <a:r>
              <a:rPr lang="fa-IR" sz="1600" dirty="0">
                <a:cs typeface="B Nazanin" panose="00000400000000000000" pitchFamily="2" charset="-78"/>
              </a:rPr>
              <a:t> سرعت در حال </a:t>
            </a:r>
            <a:r>
              <a:rPr lang="fa-IR" sz="1600" dirty="0" err="1">
                <a:cs typeface="B Nazanin" panose="00000400000000000000" pitchFamily="2" charset="-78"/>
              </a:rPr>
              <a:t>اینکس</a:t>
            </a:r>
            <a:r>
              <a:rPr lang="fa-IR" sz="1600" dirty="0">
                <a:cs typeface="B Nazanin" panose="00000400000000000000" pitchFamily="2" charset="-78"/>
              </a:rPr>
              <a:t> شدن مطالب می باشد و معمولا </a:t>
            </a:r>
            <a:r>
              <a:rPr lang="fa-IR" sz="1600" dirty="0" err="1">
                <a:cs typeface="B Nazanin" panose="00000400000000000000" pitchFamily="2" charset="-78"/>
              </a:rPr>
              <a:t>گوگل</a:t>
            </a:r>
            <a:r>
              <a:rPr lang="fa-IR" sz="1600" dirty="0">
                <a:cs typeface="B Nazanin" panose="00000400000000000000" pitchFamily="2" charset="-78"/>
              </a:rPr>
              <a:t> در کمتر از 6 ماه حجم بازدید زیادی را برای این تعداد محتوا به سایت ارسال می نماید.</a:t>
            </a:r>
          </a:p>
        </p:txBody>
      </p:sp>
      <p:pic>
        <p:nvPicPr>
          <p:cNvPr id="4" name="Picture 3">
            <a:extLst>
              <a:ext uri="{FF2B5EF4-FFF2-40B4-BE49-F238E27FC236}">
                <a16:creationId xmlns:a16="http://schemas.microsoft.com/office/drawing/2014/main" id="{F9EA5E6C-1F38-7D21-2755-4EBD14486E22}"/>
              </a:ext>
            </a:extLst>
          </p:cNvPr>
          <p:cNvPicPr>
            <a:picLocks noChangeAspect="1"/>
          </p:cNvPicPr>
          <p:nvPr/>
        </p:nvPicPr>
        <p:blipFill>
          <a:blip r:embed="rId2"/>
          <a:stretch>
            <a:fillRect/>
          </a:stretch>
        </p:blipFill>
        <p:spPr>
          <a:xfrm>
            <a:off x="104412" y="14555"/>
            <a:ext cx="6582138" cy="4214225"/>
          </a:xfrm>
          <a:prstGeom prst="rect">
            <a:avLst/>
          </a:prstGeom>
        </p:spPr>
      </p:pic>
      <p:sp>
        <p:nvSpPr>
          <p:cNvPr id="6" name="TextBox 5">
            <a:extLst>
              <a:ext uri="{FF2B5EF4-FFF2-40B4-BE49-F238E27FC236}">
                <a16:creationId xmlns:a16="http://schemas.microsoft.com/office/drawing/2014/main" id="{4880EE62-7737-39B4-3BD3-A3E1809B21A2}"/>
              </a:ext>
            </a:extLst>
          </p:cNvPr>
          <p:cNvSpPr txBox="1"/>
          <p:nvPr/>
        </p:nvSpPr>
        <p:spPr>
          <a:xfrm>
            <a:off x="390525" y="4413468"/>
            <a:ext cx="6081091" cy="2062103"/>
          </a:xfrm>
          <a:prstGeom prst="rect">
            <a:avLst/>
          </a:prstGeom>
          <a:noFill/>
        </p:spPr>
        <p:txBody>
          <a:bodyPr wrap="square" rtlCol="1">
            <a:spAutoFit/>
          </a:bodyPr>
          <a:lstStyle/>
          <a:p>
            <a:pPr algn="justLow" rtl="1"/>
            <a:r>
              <a:rPr lang="fa-IR" sz="1600" dirty="0">
                <a:cs typeface="B Nazanin" panose="00000400000000000000" pitchFamily="2" charset="-78"/>
              </a:rPr>
              <a:t>همانطور که در تصویر سمت راست مشاهده می کنید حداقل حقوق یک کارمند تولید محتوا به صورت </a:t>
            </a:r>
            <a:r>
              <a:rPr lang="fa-IR" sz="1600" dirty="0" err="1">
                <a:cs typeface="B Nazanin" panose="00000400000000000000" pitchFamily="2" charset="-78"/>
              </a:rPr>
              <a:t>دورکاری</a:t>
            </a:r>
            <a:r>
              <a:rPr lang="fa-IR" sz="1600" dirty="0">
                <a:cs typeface="B Nazanin" panose="00000400000000000000" pitchFamily="2" charset="-78"/>
              </a:rPr>
              <a:t> را بین 10 الی 12 ملیون تومان آگهی کرده </a:t>
            </a:r>
            <a:r>
              <a:rPr lang="fa-IR" sz="1600" dirty="0" err="1">
                <a:cs typeface="B Nazanin" panose="00000400000000000000" pitchFamily="2" charset="-78"/>
              </a:rPr>
              <a:t>اند</a:t>
            </a:r>
            <a:r>
              <a:rPr lang="fa-IR" sz="1600" dirty="0">
                <a:cs typeface="B Nazanin" panose="00000400000000000000" pitchFamily="2" charset="-78"/>
              </a:rPr>
              <a:t>. این یک نفر تولید محتوای بسیار اندکی میتواند در روز </a:t>
            </a:r>
            <a:r>
              <a:rPr lang="fa-IR" sz="1600" dirty="0" err="1">
                <a:cs typeface="B Nazanin" panose="00000400000000000000" pitchFamily="2" charset="-78"/>
              </a:rPr>
              <a:t>یادر</a:t>
            </a:r>
            <a:r>
              <a:rPr lang="fa-IR" sz="1600" dirty="0">
                <a:cs typeface="B Nazanin" panose="00000400000000000000" pitchFamily="2" charset="-78"/>
              </a:rPr>
              <a:t> هفته انجام دهد زیرا تولید محتوا کار بسیار وقت گیری می باشد و باید در مورد آن موضوع بین سایت های مختلف جستجو و مطالب روز را پیدا و طبق آن اقدام به تولید محتوا نماید. حالا ما با دریافت همین مبلغ و با استفاده از تکنولوژی روز تعداد زیادی مطلب تولید و منتشر خواهیم کرد و نیازی به استخدام چندین نیرو </a:t>
            </a:r>
            <a:r>
              <a:rPr lang="fa-IR" sz="1600" dirty="0" err="1">
                <a:cs typeface="B Nazanin" panose="00000400000000000000" pitchFamily="2" charset="-78"/>
              </a:rPr>
              <a:t>نمی</a:t>
            </a:r>
            <a:r>
              <a:rPr lang="fa-IR" sz="1600" dirty="0">
                <a:cs typeface="B Nazanin" panose="00000400000000000000" pitchFamily="2" charset="-78"/>
              </a:rPr>
              <a:t> باشد. ما بین 5 الی 100 مطلب در روز میتوانیم تولید و منتشر نماییم . که 5 مطلب آن به صورت ویرایش شده و جدید  و مابقی توسط </a:t>
            </a:r>
            <a:r>
              <a:rPr lang="fa-IR" sz="1600" dirty="0" err="1">
                <a:cs typeface="B Nazanin" panose="00000400000000000000" pitchFamily="2" charset="-78"/>
              </a:rPr>
              <a:t>ربات</a:t>
            </a:r>
            <a:r>
              <a:rPr lang="fa-IR" sz="1600" dirty="0">
                <a:cs typeface="B Nazanin" panose="00000400000000000000" pitchFamily="2" charset="-78"/>
              </a:rPr>
              <a:t> و هوش مصنوعی ترجمه و ارسال می گردد. </a:t>
            </a:r>
          </a:p>
        </p:txBody>
      </p:sp>
      <p:pic>
        <p:nvPicPr>
          <p:cNvPr id="8" name="Picture 7">
            <a:extLst>
              <a:ext uri="{FF2B5EF4-FFF2-40B4-BE49-F238E27FC236}">
                <a16:creationId xmlns:a16="http://schemas.microsoft.com/office/drawing/2014/main" id="{80E9CCC6-F112-BE37-A136-A073CCAE0803}"/>
              </a:ext>
            </a:extLst>
          </p:cNvPr>
          <p:cNvPicPr>
            <a:picLocks noChangeAspect="1"/>
          </p:cNvPicPr>
          <p:nvPr/>
        </p:nvPicPr>
        <p:blipFill>
          <a:blip r:embed="rId3"/>
          <a:stretch>
            <a:fillRect/>
          </a:stretch>
        </p:blipFill>
        <p:spPr>
          <a:xfrm>
            <a:off x="6686550" y="2696812"/>
            <a:ext cx="5401038" cy="4107831"/>
          </a:xfrm>
          <a:prstGeom prst="rect">
            <a:avLst/>
          </a:prstGeom>
        </p:spPr>
      </p:pic>
    </p:spTree>
    <p:extLst>
      <p:ext uri="{BB962C8B-B14F-4D97-AF65-F5344CB8AC3E}">
        <p14:creationId xmlns:p14="http://schemas.microsoft.com/office/powerpoint/2010/main" val="40551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8092821" y="316019"/>
            <a:ext cx="3512770" cy="4524315"/>
          </a:xfrm>
          <a:prstGeom prst="rect">
            <a:avLst/>
          </a:prstGeom>
          <a:noFill/>
        </p:spPr>
        <p:txBody>
          <a:bodyPr wrap="square" rtlCol="1">
            <a:spAutoFit/>
          </a:bodyPr>
          <a:lstStyle/>
          <a:p>
            <a:pPr algn="justLow" rtl="1"/>
            <a:r>
              <a:rPr lang="fa-IR" sz="1600" dirty="0">
                <a:cs typeface="B Nazanin" panose="00000400000000000000" pitchFamily="2" charset="-78"/>
              </a:rPr>
              <a:t>اولین سایت در جستجوی نتایج </a:t>
            </a:r>
            <a:r>
              <a:rPr lang="fa-IR" sz="1600" dirty="0" err="1">
                <a:cs typeface="B Nazanin" panose="00000400000000000000" pitchFamily="2" charset="-78"/>
              </a:rPr>
              <a:t>گوگل</a:t>
            </a:r>
            <a:r>
              <a:rPr lang="fa-IR" sz="1600" dirty="0">
                <a:cs typeface="B Nazanin" panose="00000400000000000000" pitchFamily="2" charset="-78"/>
              </a:rPr>
              <a:t> باشید!</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همانطور که در نمودار صفحه قبل مشاهده کردید ما سایت شهرساز را به تازگی(حدود دو ماه)  به این روش ایجاد و تولید محتوای اتوماتیک با کمک </a:t>
            </a:r>
            <a:r>
              <a:rPr lang="fa-IR" sz="1600" dirty="0" err="1">
                <a:cs typeface="B Nazanin" panose="00000400000000000000" pitchFamily="2" charset="-78"/>
              </a:rPr>
              <a:t>ربات</a:t>
            </a:r>
            <a:r>
              <a:rPr lang="fa-IR" sz="1600" dirty="0">
                <a:cs typeface="B Nazanin" panose="00000400000000000000" pitchFamily="2" charset="-78"/>
              </a:rPr>
              <a:t> و هوش مصنوعی را روی آن راه اندازی کردیم و همانطور که در تصویر روبه رو مشاهده می کنید در همین زمان کوتاه وقتی کلمه شهرساز را در </a:t>
            </a:r>
            <a:r>
              <a:rPr lang="fa-IR" sz="1600" dirty="0" err="1">
                <a:cs typeface="B Nazanin" panose="00000400000000000000" pitchFamily="2" charset="-78"/>
              </a:rPr>
              <a:t>گوگل</a:t>
            </a:r>
            <a:r>
              <a:rPr lang="fa-IR" sz="1600" dirty="0">
                <a:cs typeface="B Nazanin" panose="00000400000000000000" pitchFamily="2" charset="-78"/>
              </a:rPr>
              <a:t> جستجو میکنیم از بین 218000 نتیجه، سایت شهرساز به عنوان اولین سایت در صفحه اول </a:t>
            </a:r>
            <a:r>
              <a:rPr lang="fa-IR" sz="1600" dirty="0" err="1">
                <a:cs typeface="B Nazanin" panose="00000400000000000000" pitchFamily="2" charset="-78"/>
              </a:rPr>
              <a:t>گوگل</a:t>
            </a:r>
            <a:r>
              <a:rPr lang="fa-IR" sz="1600" dirty="0">
                <a:cs typeface="B Nazanin" panose="00000400000000000000" pitchFamily="2" charset="-78"/>
              </a:rPr>
              <a:t> نمایش داده می شود و این موفقیت بسیار بزرگی است و ارزش بسیار زیادی دارد.</a:t>
            </a:r>
          </a:p>
          <a:p>
            <a:pPr algn="justLow" rtl="1"/>
            <a:endParaRPr lang="fa-IR" sz="1600" dirty="0">
              <a:cs typeface="B Nazanin" panose="00000400000000000000" pitchFamily="2" charset="-78"/>
            </a:endParaRPr>
          </a:p>
          <a:p>
            <a:pPr algn="justLow" rtl="1"/>
            <a:r>
              <a:rPr lang="fa-IR" sz="1600" dirty="0">
                <a:cs typeface="B Nazanin" panose="00000400000000000000" pitchFamily="2" charset="-78"/>
              </a:rPr>
              <a:t>بدین ترتیب با تولید محتوای متوالی و زیاد در سایت خود با کمک ما میتوانید خیلی سریع از رقبا خود پیشه بگیرید و در کسب و کار خود حداقل به صورت مجازی و اینترنتی رشد کنید و نتیجه این رشد را در فروش خدمات و محصولات و کار خود مشاهده نمایید.</a:t>
            </a:r>
          </a:p>
          <a:p>
            <a:pPr algn="justLow" rtl="1"/>
            <a:endParaRPr lang="fa-IR" sz="1600" dirty="0">
              <a:cs typeface="B Nazanin" panose="00000400000000000000" pitchFamily="2" charset="-78"/>
            </a:endParaRPr>
          </a:p>
        </p:txBody>
      </p:sp>
      <p:pic>
        <p:nvPicPr>
          <p:cNvPr id="14" name="Picture 13">
            <a:extLst>
              <a:ext uri="{FF2B5EF4-FFF2-40B4-BE49-F238E27FC236}">
                <a16:creationId xmlns:a16="http://schemas.microsoft.com/office/drawing/2014/main" id="{011FA9D2-B2A3-CDEF-199D-17CAFA8289C8}"/>
              </a:ext>
            </a:extLst>
          </p:cNvPr>
          <p:cNvPicPr>
            <a:picLocks noChangeAspect="1"/>
          </p:cNvPicPr>
          <p:nvPr/>
        </p:nvPicPr>
        <p:blipFill>
          <a:blip r:embed="rId2"/>
          <a:stretch>
            <a:fillRect/>
          </a:stretch>
        </p:blipFill>
        <p:spPr>
          <a:xfrm>
            <a:off x="207022" y="0"/>
            <a:ext cx="7885799" cy="6724650"/>
          </a:xfrm>
          <a:prstGeom prst="rect">
            <a:avLst/>
          </a:prstGeom>
        </p:spPr>
      </p:pic>
    </p:spTree>
    <p:extLst>
      <p:ext uri="{BB962C8B-B14F-4D97-AF65-F5344CB8AC3E}">
        <p14:creationId xmlns:p14="http://schemas.microsoft.com/office/powerpoint/2010/main" val="151465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815542" y="279618"/>
            <a:ext cx="10560916" cy="338554"/>
          </a:xfrm>
          <a:prstGeom prst="rect">
            <a:avLst/>
          </a:prstGeom>
          <a:noFill/>
        </p:spPr>
        <p:txBody>
          <a:bodyPr wrap="square" rtlCol="1">
            <a:spAutoFit/>
          </a:bodyPr>
          <a:lstStyle/>
          <a:p>
            <a:pPr algn="ctr" rtl="1"/>
            <a:r>
              <a:rPr lang="fa-IR" sz="1600" dirty="0">
                <a:cs typeface="B Nazanin" panose="00000400000000000000" pitchFamily="2" charset="-78"/>
              </a:rPr>
              <a:t>در جدول زیر هزینه های حدودی به تومان محاسبه شده است و هزینه های نهایی با توجه به قیمت دلار تغییر خواهد کرد.</a:t>
            </a:r>
          </a:p>
        </p:txBody>
      </p:sp>
      <p:graphicFrame>
        <p:nvGraphicFramePr>
          <p:cNvPr id="2" name="Table 2">
            <a:extLst>
              <a:ext uri="{FF2B5EF4-FFF2-40B4-BE49-F238E27FC236}">
                <a16:creationId xmlns:a16="http://schemas.microsoft.com/office/drawing/2014/main" id="{A5AB8CBF-34EA-64B5-EF7A-E96E6B1CE589}"/>
              </a:ext>
            </a:extLst>
          </p:cNvPr>
          <p:cNvGraphicFramePr>
            <a:graphicFrameLocks noGrp="1"/>
          </p:cNvGraphicFramePr>
          <p:nvPr>
            <p:extLst>
              <p:ext uri="{D42A27DB-BD31-4B8C-83A1-F6EECF244321}">
                <p14:modId xmlns:p14="http://schemas.microsoft.com/office/powerpoint/2010/main" val="403906697"/>
              </p:ext>
            </p:extLst>
          </p:nvPr>
        </p:nvGraphicFramePr>
        <p:xfrm>
          <a:off x="729817" y="589404"/>
          <a:ext cx="10560916" cy="4560994"/>
        </p:xfrm>
        <a:graphic>
          <a:graphicData uri="http://schemas.openxmlformats.org/drawingml/2006/table">
            <a:tbl>
              <a:tblPr rtl="1" firstRow="1" bandRow="1">
                <a:tableStyleId>{00A15C55-8517-42AA-B614-E9B94910E393}</a:tableStyleId>
              </a:tblPr>
              <a:tblGrid>
                <a:gridCol w="755560">
                  <a:extLst>
                    <a:ext uri="{9D8B030D-6E8A-4147-A177-3AD203B41FA5}">
                      <a16:colId xmlns:a16="http://schemas.microsoft.com/office/drawing/2014/main" val="3952421674"/>
                    </a:ext>
                  </a:extLst>
                </a:gridCol>
                <a:gridCol w="2078127">
                  <a:extLst>
                    <a:ext uri="{9D8B030D-6E8A-4147-A177-3AD203B41FA5}">
                      <a16:colId xmlns:a16="http://schemas.microsoft.com/office/drawing/2014/main" val="3303565667"/>
                    </a:ext>
                  </a:extLst>
                </a:gridCol>
                <a:gridCol w="1619250">
                  <a:extLst>
                    <a:ext uri="{9D8B030D-6E8A-4147-A177-3AD203B41FA5}">
                      <a16:colId xmlns:a16="http://schemas.microsoft.com/office/drawing/2014/main" val="3067831543"/>
                    </a:ext>
                  </a:extLst>
                </a:gridCol>
                <a:gridCol w="1724025">
                  <a:extLst>
                    <a:ext uri="{9D8B030D-6E8A-4147-A177-3AD203B41FA5}">
                      <a16:colId xmlns:a16="http://schemas.microsoft.com/office/drawing/2014/main" val="3517420503"/>
                    </a:ext>
                  </a:extLst>
                </a:gridCol>
                <a:gridCol w="1609725">
                  <a:extLst>
                    <a:ext uri="{9D8B030D-6E8A-4147-A177-3AD203B41FA5}">
                      <a16:colId xmlns:a16="http://schemas.microsoft.com/office/drawing/2014/main" val="2684838130"/>
                    </a:ext>
                  </a:extLst>
                </a:gridCol>
                <a:gridCol w="2774229">
                  <a:extLst>
                    <a:ext uri="{9D8B030D-6E8A-4147-A177-3AD203B41FA5}">
                      <a16:colId xmlns:a16="http://schemas.microsoft.com/office/drawing/2014/main" val="1790182984"/>
                    </a:ext>
                  </a:extLst>
                </a:gridCol>
              </a:tblGrid>
              <a:tr h="461434">
                <a:tc>
                  <a:txBody>
                    <a:bodyPr/>
                    <a:lstStyle/>
                    <a:p>
                      <a:pPr algn="ctr" rtl="1"/>
                      <a:r>
                        <a:rPr lang="fa-IR" sz="1400" dirty="0">
                          <a:cs typeface="B Nazanin" panose="00000400000000000000" pitchFamily="2" charset="-78"/>
                        </a:rPr>
                        <a:t>ردیف</a:t>
                      </a:r>
                    </a:p>
                  </a:txBody>
                  <a:tcPr/>
                </a:tc>
                <a:tc>
                  <a:txBody>
                    <a:bodyPr/>
                    <a:lstStyle/>
                    <a:p>
                      <a:pPr algn="ctr" rtl="1"/>
                      <a:r>
                        <a:rPr lang="fa-IR" sz="1400" dirty="0">
                          <a:cs typeface="B Nazanin" panose="00000400000000000000" pitchFamily="2" charset="-78"/>
                        </a:rPr>
                        <a:t>خدمات کیفیت </a:t>
                      </a:r>
                      <a:r>
                        <a:rPr lang="en-US" sz="1400" dirty="0">
                          <a:cs typeface="B Nazanin" panose="00000400000000000000" pitchFamily="2" charset="-78"/>
                        </a:rPr>
                        <a:t>A+</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قیمت سالیانه(تومان)</a:t>
                      </a:r>
                    </a:p>
                  </a:txBody>
                  <a:tcPr/>
                </a:tc>
                <a:tc>
                  <a:txBody>
                    <a:bodyPr/>
                    <a:lstStyle/>
                    <a:p>
                      <a:pPr algn="ctr" rtl="1"/>
                      <a:r>
                        <a:rPr lang="fa-IR" sz="1400" dirty="0">
                          <a:cs typeface="B Nazanin" panose="00000400000000000000" pitchFamily="2" charset="-78"/>
                        </a:rPr>
                        <a:t>قیمت ماهیانه(تومان)</a:t>
                      </a:r>
                    </a:p>
                  </a:txBody>
                  <a:tcPr/>
                </a:tc>
                <a:tc>
                  <a:txBody>
                    <a:bodyPr/>
                    <a:lstStyle/>
                    <a:p>
                      <a:pPr algn="ctr" rtl="1"/>
                      <a:r>
                        <a:rPr lang="fa-IR" sz="1400" dirty="0">
                          <a:cs typeface="B Nazanin" panose="00000400000000000000" pitchFamily="2" charset="-78"/>
                        </a:rPr>
                        <a:t>قیمت یک بار پرداخت</a:t>
                      </a:r>
                    </a:p>
                  </a:txBody>
                  <a:tcPr/>
                </a:tc>
                <a:tc>
                  <a:txBody>
                    <a:bodyPr/>
                    <a:lstStyle/>
                    <a:p>
                      <a:pPr algn="ctr" rtl="1"/>
                      <a:r>
                        <a:rPr lang="fa-IR" sz="1400" dirty="0">
                          <a:cs typeface="B Nazanin" panose="00000400000000000000" pitchFamily="2" charset="-78"/>
                        </a:rPr>
                        <a:t>توضیحات</a:t>
                      </a:r>
                    </a:p>
                  </a:txBody>
                  <a:tcPr/>
                </a:tc>
                <a:extLst>
                  <a:ext uri="{0D108BD9-81ED-4DB2-BD59-A6C34878D82A}">
                    <a16:rowId xmlns:a16="http://schemas.microsoft.com/office/drawing/2014/main" val="2941768382"/>
                  </a:ext>
                </a:extLst>
              </a:tr>
              <a:tr h="370840">
                <a:tc>
                  <a:txBody>
                    <a:bodyPr/>
                    <a:lstStyle/>
                    <a:p>
                      <a:pPr algn="ctr" rtl="1"/>
                      <a:r>
                        <a:rPr lang="fa-IR" sz="1400" dirty="0">
                          <a:cs typeface="B Nazanin" panose="00000400000000000000" pitchFamily="2" charset="-78"/>
                        </a:rPr>
                        <a:t>1</a:t>
                      </a:r>
                    </a:p>
                  </a:txBody>
                  <a:tcPr/>
                </a:tc>
                <a:tc>
                  <a:txBody>
                    <a:bodyPr/>
                    <a:lstStyle/>
                    <a:p>
                      <a:pPr algn="ctr" rtl="1"/>
                      <a:r>
                        <a:rPr lang="fa-IR" sz="1400" dirty="0">
                          <a:cs typeface="B Nazanin" panose="00000400000000000000" pitchFamily="2" charset="-78"/>
                        </a:rPr>
                        <a:t>طراحی سایت</a:t>
                      </a:r>
                    </a:p>
                  </a:txBody>
                  <a:tcPr/>
                </a:tc>
                <a:tc>
                  <a:txBody>
                    <a:bodyPr/>
                    <a:lstStyle/>
                    <a:p>
                      <a:pPr algn="ctr" rtl="1"/>
                      <a:r>
                        <a:rPr lang="fa-IR" sz="1400" dirty="0">
                          <a:cs typeface="B Nazanin" panose="00000400000000000000" pitchFamily="2" charset="-78"/>
                        </a:rPr>
                        <a:t>*</a:t>
                      </a:r>
                    </a:p>
                  </a:txBody>
                  <a:tcPr/>
                </a:tc>
                <a:tc>
                  <a:txBody>
                    <a:bodyPr/>
                    <a:lstStyle/>
                    <a:p>
                      <a:pPr algn="ctr" rtl="1"/>
                      <a:r>
                        <a:rPr lang="fa-IR" sz="1400" dirty="0">
                          <a:cs typeface="B Nazanin" panose="00000400000000000000" pitchFamily="2" charset="-78"/>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10/000/000</a:t>
                      </a:r>
                    </a:p>
                  </a:txBody>
                  <a:tcPr/>
                </a:tc>
                <a:tc>
                  <a:txBody>
                    <a:bodyPr/>
                    <a:lstStyle/>
                    <a:p>
                      <a:pPr algn="ctr" rtl="1"/>
                      <a:r>
                        <a:rPr lang="fa-IR" sz="1100" dirty="0">
                          <a:cs typeface="B Nazanin" panose="00000400000000000000" pitchFamily="2" charset="-78"/>
                        </a:rPr>
                        <a:t>یک سال پشتیبانی و به روز رسانی رایگان</a:t>
                      </a:r>
                    </a:p>
                  </a:txBody>
                  <a:tcPr/>
                </a:tc>
                <a:extLst>
                  <a:ext uri="{0D108BD9-81ED-4DB2-BD59-A6C34878D82A}">
                    <a16:rowId xmlns:a16="http://schemas.microsoft.com/office/drawing/2014/main" val="3421748765"/>
                  </a:ext>
                </a:extLst>
              </a:tr>
              <a:tr h="370840">
                <a:tc>
                  <a:txBody>
                    <a:bodyPr/>
                    <a:lstStyle/>
                    <a:p>
                      <a:pPr algn="ctr" rtl="1"/>
                      <a:r>
                        <a:rPr lang="fa-IR" sz="1400" dirty="0">
                          <a:cs typeface="B Nazanin" panose="00000400000000000000" pitchFamily="2" charset="-78"/>
                        </a:rPr>
                        <a:t>2</a:t>
                      </a:r>
                    </a:p>
                  </a:txBody>
                  <a:tcPr/>
                </a:tc>
                <a:tc>
                  <a:txBody>
                    <a:bodyPr/>
                    <a:lstStyle/>
                    <a:p>
                      <a:pPr algn="ctr" rtl="1"/>
                      <a:r>
                        <a:rPr lang="fa-IR" sz="1400" dirty="0">
                          <a:cs typeface="B Nazanin" panose="00000400000000000000" pitchFamily="2" charset="-78"/>
                        </a:rPr>
                        <a:t>هزینه </a:t>
                      </a:r>
                      <a:r>
                        <a:rPr lang="fa-IR" sz="1400" dirty="0" err="1">
                          <a:cs typeface="B Nazanin" panose="00000400000000000000" pitchFamily="2" charset="-78"/>
                        </a:rPr>
                        <a:t>شارژ</a:t>
                      </a:r>
                      <a:r>
                        <a:rPr lang="fa-IR" sz="1400" dirty="0">
                          <a:cs typeface="B Nazanin" panose="00000400000000000000" pitchFamily="2" charset="-78"/>
                        </a:rPr>
                        <a:t> </a:t>
                      </a:r>
                      <a:r>
                        <a:rPr lang="fa-IR" sz="1400" dirty="0" err="1">
                          <a:cs typeface="B Nazanin" panose="00000400000000000000" pitchFamily="2" charset="-78"/>
                        </a:rPr>
                        <a:t>دامین</a:t>
                      </a:r>
                      <a:r>
                        <a:rPr lang="fa-IR" sz="1400" dirty="0">
                          <a:cs typeface="B Nazanin" panose="00000400000000000000" pitchFamily="2" charset="-78"/>
                        </a:rPr>
                        <a:t> </a:t>
                      </a:r>
                      <a:r>
                        <a:rPr lang="en-US" sz="1400" dirty="0">
                          <a:cs typeface="B Nazanin" panose="00000400000000000000" pitchFamily="2" charset="-78"/>
                        </a:rPr>
                        <a:t>.com</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800/000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سالیانه پرداخت می گردد</a:t>
                      </a:r>
                    </a:p>
                  </a:txBody>
                  <a:tcPr/>
                </a:tc>
                <a:extLst>
                  <a:ext uri="{0D108BD9-81ED-4DB2-BD59-A6C34878D82A}">
                    <a16:rowId xmlns:a16="http://schemas.microsoft.com/office/drawing/2014/main" val="736176397"/>
                  </a:ext>
                </a:extLst>
              </a:tr>
              <a:tr h="370840">
                <a:tc>
                  <a:txBody>
                    <a:bodyPr/>
                    <a:lstStyle/>
                    <a:p>
                      <a:pPr algn="ctr" rtl="1"/>
                      <a:r>
                        <a:rPr lang="fa-IR" sz="1400" dirty="0">
                          <a:cs typeface="B Nazanin" panose="00000400000000000000" pitchFamily="2" charset="-78"/>
                        </a:rPr>
                        <a:t>3</a:t>
                      </a:r>
                    </a:p>
                  </a:txBody>
                  <a:tcPr/>
                </a:tc>
                <a:tc>
                  <a:txBody>
                    <a:bodyPr/>
                    <a:lstStyle/>
                    <a:p>
                      <a:pPr algn="ctr" rtl="1"/>
                      <a:r>
                        <a:rPr lang="fa-IR" sz="1400" dirty="0">
                          <a:cs typeface="B Nazanin" panose="00000400000000000000" pitchFamily="2" charset="-78"/>
                        </a:rPr>
                        <a:t>هزینه </a:t>
                      </a:r>
                      <a:r>
                        <a:rPr lang="fa-IR" sz="1400" dirty="0" err="1">
                          <a:cs typeface="B Nazanin" panose="00000400000000000000" pitchFamily="2" charset="-78"/>
                        </a:rPr>
                        <a:t>شارژ</a:t>
                      </a:r>
                      <a:r>
                        <a:rPr lang="fa-IR" sz="1400" dirty="0">
                          <a:cs typeface="B Nazanin" panose="00000400000000000000" pitchFamily="2" charset="-78"/>
                        </a:rPr>
                        <a:t> </a:t>
                      </a:r>
                      <a:r>
                        <a:rPr lang="fa-IR" sz="1400" dirty="0" err="1">
                          <a:cs typeface="B Nazanin" panose="00000400000000000000" pitchFamily="2" charset="-78"/>
                        </a:rPr>
                        <a:t>دامین</a:t>
                      </a:r>
                      <a:r>
                        <a:rPr lang="fa-IR" sz="1400" dirty="0">
                          <a:cs typeface="B Nazanin" panose="00000400000000000000" pitchFamily="2" charset="-78"/>
                        </a:rPr>
                        <a:t> </a:t>
                      </a:r>
                      <a:r>
                        <a:rPr lang="en-US" sz="1400" dirty="0">
                          <a:cs typeface="B Nazanin" panose="00000400000000000000" pitchFamily="2" charset="-78"/>
                        </a:rPr>
                        <a:t>.</a:t>
                      </a:r>
                      <a:r>
                        <a:rPr lang="en-US" sz="1400" dirty="0" err="1">
                          <a:cs typeface="B Nazanin" panose="00000400000000000000" pitchFamily="2" charset="-78"/>
                        </a:rPr>
                        <a:t>ir</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25/000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سالیانه پرداخت می گردد</a:t>
                      </a:r>
                    </a:p>
                  </a:txBody>
                  <a:tcPr/>
                </a:tc>
                <a:extLst>
                  <a:ext uri="{0D108BD9-81ED-4DB2-BD59-A6C34878D82A}">
                    <a16:rowId xmlns:a16="http://schemas.microsoft.com/office/drawing/2014/main" val="697939919"/>
                  </a:ext>
                </a:extLst>
              </a:tr>
              <a:tr h="370840">
                <a:tc>
                  <a:txBody>
                    <a:bodyPr/>
                    <a:lstStyle/>
                    <a:p>
                      <a:pPr algn="ctr" rtl="1"/>
                      <a:r>
                        <a:rPr lang="fa-IR" sz="1400" dirty="0">
                          <a:cs typeface="B Nazanin" panose="00000400000000000000" pitchFamily="2" charset="-78"/>
                        </a:rPr>
                        <a:t>4</a:t>
                      </a:r>
                    </a:p>
                  </a:txBody>
                  <a:tcPr/>
                </a:tc>
                <a:tc>
                  <a:txBody>
                    <a:bodyPr/>
                    <a:lstStyle/>
                    <a:p>
                      <a:pPr algn="ctr" rtl="1"/>
                      <a:r>
                        <a:rPr lang="fa-IR" sz="1400" dirty="0">
                          <a:cs typeface="B Nazanin" panose="00000400000000000000" pitchFamily="2" charset="-78"/>
                        </a:rPr>
                        <a:t>هزینه میزبانی </a:t>
                      </a:r>
                      <a:r>
                        <a:rPr lang="fa-IR" sz="1400" dirty="0" err="1">
                          <a:cs typeface="B Nazanin" panose="00000400000000000000" pitchFamily="2" charset="-78"/>
                        </a:rPr>
                        <a:t>هاست</a:t>
                      </a:r>
                      <a:r>
                        <a:rPr lang="fa-IR" sz="1400" dirty="0">
                          <a:cs typeface="B Nazanin" panose="00000400000000000000" pitchFamily="2" charset="-78"/>
                        </a:rPr>
                        <a:t> مناسب</a:t>
                      </a:r>
                    </a:p>
                  </a:txBody>
                  <a:tcPr/>
                </a:tc>
                <a:tc>
                  <a:txBody>
                    <a:bodyPr/>
                    <a:lstStyle/>
                    <a:p>
                      <a:pPr algn="ctr" rtl="1"/>
                      <a:r>
                        <a:rPr lang="fa-IR" sz="1400" dirty="0">
                          <a:cs typeface="B Nazanin" panose="00000400000000000000" pitchFamily="2" charset="-78"/>
                        </a:rPr>
                        <a:t>2/000/000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سالیانه یا ماهانه پرداخت می گردد</a:t>
                      </a:r>
                    </a:p>
                  </a:txBody>
                  <a:tcPr/>
                </a:tc>
                <a:extLst>
                  <a:ext uri="{0D108BD9-81ED-4DB2-BD59-A6C34878D82A}">
                    <a16:rowId xmlns:a16="http://schemas.microsoft.com/office/drawing/2014/main" val="1979656568"/>
                  </a:ext>
                </a:extLst>
              </a:tr>
              <a:tr h="370840">
                <a:tc>
                  <a:txBody>
                    <a:bodyPr/>
                    <a:lstStyle/>
                    <a:p>
                      <a:pPr algn="ctr" rtl="1"/>
                      <a:r>
                        <a:rPr lang="fa-IR" sz="1400" dirty="0">
                          <a:cs typeface="B Nazanin" panose="00000400000000000000" pitchFamily="2" charset="-78"/>
                        </a:rPr>
                        <a:t>5</a:t>
                      </a:r>
                    </a:p>
                  </a:txBody>
                  <a:tcPr/>
                </a:tc>
                <a:tc>
                  <a:txBody>
                    <a:bodyPr/>
                    <a:lstStyle/>
                    <a:p>
                      <a:pPr algn="ctr" rtl="1"/>
                      <a:r>
                        <a:rPr lang="en-US" sz="1400" dirty="0" err="1">
                          <a:cs typeface="B Nazanin" panose="00000400000000000000" pitchFamily="2" charset="-78"/>
                        </a:rPr>
                        <a:t>ChatGPT</a:t>
                      </a:r>
                      <a:r>
                        <a:rPr lang="en-US" sz="1400" dirty="0">
                          <a:cs typeface="B Nazanin" panose="00000400000000000000" pitchFamily="2" charset="-78"/>
                        </a:rPr>
                        <a:t> API</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18/000/000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1500/000</a:t>
                      </a:r>
                    </a:p>
                  </a:txBody>
                  <a:tcPr/>
                </a:tc>
                <a:tc>
                  <a:txBody>
                    <a:bodyPr/>
                    <a:lstStyle/>
                    <a:p>
                      <a:pPr algn="ctr" rtl="1"/>
                      <a:r>
                        <a:rPr lang="fa-IR" sz="1400" dirty="0">
                          <a:cs typeface="B Nazanin" panose="00000400000000000000" pitchFamily="2" charset="-78"/>
                        </a:rPr>
                        <a:t>*</a:t>
                      </a:r>
                    </a:p>
                  </a:txBody>
                  <a:tcPr/>
                </a:tc>
                <a:tc>
                  <a:txBody>
                    <a:bodyPr/>
                    <a:lstStyle/>
                    <a:p>
                      <a:pPr algn="ctr" rtl="1"/>
                      <a:r>
                        <a:rPr lang="fa-IR" sz="1100" dirty="0">
                          <a:cs typeface="B Nazanin" panose="00000400000000000000" pitchFamily="2" charset="-78"/>
                        </a:rPr>
                        <a:t>میزان به استفاده از </a:t>
                      </a:r>
                      <a:r>
                        <a:rPr lang="fa-IR" sz="1100" dirty="0" err="1">
                          <a:cs typeface="B Nazanin" panose="00000400000000000000" pitchFamily="2" charset="-78"/>
                        </a:rPr>
                        <a:t>شارژ</a:t>
                      </a:r>
                      <a:r>
                        <a:rPr lang="fa-IR" sz="1100" dirty="0">
                          <a:cs typeface="B Nazanin" panose="00000400000000000000" pitchFamily="2" charset="-78"/>
                        </a:rPr>
                        <a:t> دلاری کسر می گردد</a:t>
                      </a:r>
                    </a:p>
                  </a:txBody>
                  <a:tcPr/>
                </a:tc>
                <a:extLst>
                  <a:ext uri="{0D108BD9-81ED-4DB2-BD59-A6C34878D82A}">
                    <a16:rowId xmlns:a16="http://schemas.microsoft.com/office/drawing/2014/main" val="4085615285"/>
                  </a:ext>
                </a:extLst>
              </a:tr>
              <a:tr h="370840">
                <a:tc>
                  <a:txBody>
                    <a:bodyPr/>
                    <a:lstStyle/>
                    <a:p>
                      <a:pPr algn="ctr" rtl="1"/>
                      <a:r>
                        <a:rPr lang="fa-IR" sz="1400" dirty="0">
                          <a:cs typeface="B Nazanin" panose="00000400000000000000" pitchFamily="2" charset="-78"/>
                        </a:rPr>
                        <a:t>6</a:t>
                      </a:r>
                    </a:p>
                  </a:txBody>
                  <a:tcPr/>
                </a:tc>
                <a:tc>
                  <a:txBody>
                    <a:bodyPr/>
                    <a:lstStyle/>
                    <a:p>
                      <a:pPr algn="ctr" rtl="1"/>
                      <a:r>
                        <a:rPr lang="fa-IR" sz="1400" dirty="0">
                          <a:cs typeface="B Nazanin" panose="00000400000000000000" pitchFamily="2" charset="-78"/>
                        </a:rPr>
                        <a:t>مدیریت تولید محتوا</a:t>
                      </a:r>
                    </a:p>
                  </a:txBody>
                  <a:tcPr/>
                </a:tc>
                <a:tc>
                  <a:txBody>
                    <a:bodyPr/>
                    <a:lstStyle/>
                    <a:p>
                      <a:pPr algn="ctr" rtl="1"/>
                      <a:r>
                        <a:rPr lang="fa-IR" sz="1400" dirty="0">
                          <a:cs typeface="B Nazanin" panose="00000400000000000000" pitchFamily="2" charset="-78"/>
                        </a:rPr>
                        <a:t>72/000/000</a:t>
                      </a:r>
                    </a:p>
                  </a:txBody>
                  <a:tcPr/>
                </a:tc>
                <a:tc>
                  <a:txBody>
                    <a:bodyPr/>
                    <a:lstStyle/>
                    <a:p>
                      <a:pPr algn="ctr" rtl="1"/>
                      <a:r>
                        <a:rPr lang="fa-IR" sz="1400" dirty="0">
                          <a:cs typeface="B Nazanin" panose="00000400000000000000" pitchFamily="2" charset="-78"/>
                        </a:rPr>
                        <a:t>6000/000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5 مطلب در روز توسط ما انتخاب و کنترل و ویرایش و همراه با یک تصویر و رعایت مباحث </a:t>
                      </a:r>
                      <a:r>
                        <a:rPr lang="fa-IR" sz="1100" dirty="0" err="1">
                          <a:cs typeface="B Nazanin" panose="00000400000000000000" pitchFamily="2" charset="-78"/>
                        </a:rPr>
                        <a:t>سئو</a:t>
                      </a:r>
                      <a:r>
                        <a:rPr lang="fa-IR" sz="1100" dirty="0">
                          <a:cs typeface="B Nazanin" panose="00000400000000000000" pitchFamily="2" charset="-78"/>
                        </a:rPr>
                        <a:t> در سایت ارسال می گردد</a:t>
                      </a:r>
                    </a:p>
                  </a:txBody>
                  <a:tcPr/>
                </a:tc>
                <a:extLst>
                  <a:ext uri="{0D108BD9-81ED-4DB2-BD59-A6C34878D82A}">
                    <a16:rowId xmlns:a16="http://schemas.microsoft.com/office/drawing/2014/main" val="3113716012"/>
                  </a:ext>
                </a:extLst>
              </a:tr>
              <a:tr h="370840">
                <a:tc>
                  <a:txBody>
                    <a:bodyPr/>
                    <a:lstStyle/>
                    <a:p>
                      <a:pPr algn="ctr" rtl="1"/>
                      <a:r>
                        <a:rPr lang="fa-IR" sz="1400" dirty="0">
                          <a:cs typeface="B Nazanin" panose="00000400000000000000" pitchFamily="2" charset="-78"/>
                        </a:rPr>
                        <a:t>7</a:t>
                      </a:r>
                    </a:p>
                  </a:txBody>
                  <a:tcPr/>
                </a:tc>
                <a:tc>
                  <a:txBody>
                    <a:bodyPr/>
                    <a:lstStyle/>
                    <a:p>
                      <a:pPr algn="ctr" rtl="1"/>
                      <a:r>
                        <a:rPr lang="fa-IR" sz="1400" dirty="0">
                          <a:cs typeface="B Nazanin" panose="00000400000000000000" pitchFamily="2" charset="-78"/>
                        </a:rPr>
                        <a:t>مدیریت </a:t>
                      </a:r>
                      <a:r>
                        <a:rPr lang="fa-IR" sz="1400" dirty="0" err="1">
                          <a:cs typeface="B Nazanin" panose="00000400000000000000" pitchFamily="2" charset="-78"/>
                        </a:rPr>
                        <a:t>اینستاگرام</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36/000/000</a:t>
                      </a:r>
                    </a:p>
                  </a:txBody>
                  <a:tcPr/>
                </a:tc>
                <a:tc>
                  <a:txBody>
                    <a:bodyPr/>
                    <a:lstStyle/>
                    <a:p>
                      <a:pPr algn="ctr" rtl="1"/>
                      <a:r>
                        <a:rPr lang="fa-IR" sz="1400" dirty="0">
                          <a:cs typeface="B Nazanin" panose="00000400000000000000" pitchFamily="2" charset="-78"/>
                        </a:rPr>
                        <a:t>3000/000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مطالب سایت همراه با تصویر در </a:t>
                      </a:r>
                      <a:r>
                        <a:rPr lang="fa-IR" sz="1100" dirty="0" err="1">
                          <a:cs typeface="B Nazanin" panose="00000400000000000000" pitchFamily="2" charset="-78"/>
                        </a:rPr>
                        <a:t>اینستاگرام</a:t>
                      </a:r>
                      <a:r>
                        <a:rPr lang="fa-IR" sz="1100" dirty="0">
                          <a:cs typeface="B Nazanin" panose="00000400000000000000" pitchFamily="2" charset="-78"/>
                        </a:rPr>
                        <a:t> به صورت پست و </a:t>
                      </a:r>
                      <a:r>
                        <a:rPr lang="fa-IR" sz="1100" dirty="0" err="1">
                          <a:cs typeface="B Nazanin" panose="00000400000000000000" pitchFamily="2" charset="-78"/>
                        </a:rPr>
                        <a:t>استوری</a:t>
                      </a:r>
                      <a:r>
                        <a:rPr lang="fa-IR" sz="1100" dirty="0">
                          <a:cs typeface="B Nazanin" panose="00000400000000000000" pitchFamily="2" charset="-78"/>
                        </a:rPr>
                        <a:t> ارسال می گردد و کامنت ها و بازدید ها خدمت مدیریت گزارش می گردد</a:t>
                      </a:r>
                    </a:p>
                  </a:txBody>
                  <a:tcPr/>
                </a:tc>
                <a:extLst>
                  <a:ext uri="{0D108BD9-81ED-4DB2-BD59-A6C34878D82A}">
                    <a16:rowId xmlns:a16="http://schemas.microsoft.com/office/drawing/2014/main" val="4172847368"/>
                  </a:ext>
                </a:extLst>
              </a:tr>
              <a:tr h="370840">
                <a:tc>
                  <a:txBody>
                    <a:bodyPr/>
                    <a:lstStyle/>
                    <a:p>
                      <a:pPr algn="ctr" rtl="1"/>
                      <a:r>
                        <a:rPr lang="fa-IR" sz="1400" dirty="0">
                          <a:cs typeface="B Nazanin" panose="00000400000000000000" pitchFamily="2" charset="-78"/>
                        </a:rPr>
                        <a:t>8</a:t>
                      </a:r>
                    </a:p>
                  </a:txBody>
                  <a:tcPr/>
                </a:tc>
                <a:tc>
                  <a:txBody>
                    <a:bodyPr/>
                    <a:lstStyle/>
                    <a:p>
                      <a:pPr algn="ctr" rtl="1"/>
                      <a:r>
                        <a:rPr lang="fa-IR" sz="1400" dirty="0">
                          <a:cs typeface="B Nazanin" panose="00000400000000000000" pitchFamily="2" charset="-78"/>
                        </a:rPr>
                        <a:t>مدیریت مطالب کانال </a:t>
                      </a:r>
                      <a:r>
                        <a:rPr lang="fa-IR" sz="1400" dirty="0" err="1">
                          <a:cs typeface="B Nazanin" panose="00000400000000000000" pitchFamily="2" charset="-78"/>
                        </a:rPr>
                        <a:t>تلگرام</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24/000/000</a:t>
                      </a:r>
                    </a:p>
                  </a:txBody>
                  <a:tcPr/>
                </a:tc>
                <a:tc>
                  <a:txBody>
                    <a:bodyPr/>
                    <a:lstStyle/>
                    <a:p>
                      <a:pPr algn="ctr" rtl="1"/>
                      <a:r>
                        <a:rPr lang="fa-IR" sz="1400" dirty="0">
                          <a:cs typeface="B Nazanin" panose="00000400000000000000" pitchFamily="2" charset="-78"/>
                        </a:rPr>
                        <a:t>2000/000</a:t>
                      </a:r>
                    </a:p>
                  </a:txBody>
                  <a:tcPr/>
                </a:tc>
                <a:tc>
                  <a:txBody>
                    <a:bodyPr/>
                    <a:lstStyle/>
                    <a:p>
                      <a:pPr algn="ctr" rtl="1"/>
                      <a:endParaRPr lang="fa-IR" sz="1400">
                        <a:cs typeface="B Nazanin" panose="00000400000000000000" pitchFamily="2" charset="-78"/>
                      </a:endParaRPr>
                    </a:p>
                  </a:txBody>
                  <a:tcPr/>
                </a:tc>
                <a:tc>
                  <a:txBody>
                    <a:bodyPr/>
                    <a:lstStyle/>
                    <a:p>
                      <a:pPr algn="ctr" rtl="1"/>
                      <a:r>
                        <a:rPr lang="fa-IR" sz="1100" dirty="0">
                          <a:cs typeface="B Nazanin" panose="00000400000000000000" pitchFamily="2" charset="-78"/>
                        </a:rPr>
                        <a:t>مطالب سایت به صورت روزانه در کانال </a:t>
                      </a:r>
                      <a:r>
                        <a:rPr lang="fa-IR" sz="1100" dirty="0" err="1">
                          <a:cs typeface="B Nazanin" panose="00000400000000000000" pitchFamily="2" charset="-78"/>
                        </a:rPr>
                        <a:t>تلگرام</a:t>
                      </a:r>
                      <a:r>
                        <a:rPr lang="fa-IR" sz="1100" dirty="0">
                          <a:cs typeface="B Nazanin" panose="00000400000000000000" pitchFamily="2" charset="-78"/>
                        </a:rPr>
                        <a:t> همراه با </a:t>
                      </a:r>
                      <a:r>
                        <a:rPr lang="fa-IR" sz="1100" dirty="0" err="1">
                          <a:cs typeface="B Nazanin" panose="00000400000000000000" pitchFamily="2" charset="-78"/>
                        </a:rPr>
                        <a:t>هشتگ</a:t>
                      </a:r>
                      <a:r>
                        <a:rPr lang="fa-IR" sz="1100" dirty="0">
                          <a:cs typeface="B Nazanin" panose="00000400000000000000" pitchFamily="2" charset="-78"/>
                        </a:rPr>
                        <a:t> های مربوطه ارسال می گردد </a:t>
                      </a:r>
                    </a:p>
                  </a:txBody>
                  <a:tcPr/>
                </a:tc>
                <a:extLst>
                  <a:ext uri="{0D108BD9-81ED-4DB2-BD59-A6C34878D82A}">
                    <a16:rowId xmlns:a16="http://schemas.microsoft.com/office/drawing/2014/main" val="986119899"/>
                  </a:ext>
                </a:extLst>
              </a:tr>
              <a:tr h="370840">
                <a:tc>
                  <a:txBody>
                    <a:bodyPr/>
                    <a:lstStyle/>
                    <a:p>
                      <a:pPr algn="ctr" rtl="1"/>
                      <a:r>
                        <a:rPr lang="fa-IR" sz="1400" dirty="0">
                          <a:cs typeface="B Nazanin" panose="00000400000000000000" pitchFamily="2" charset="-78"/>
                        </a:rPr>
                        <a:t>9</a:t>
                      </a:r>
                    </a:p>
                  </a:txBody>
                  <a:tcPr/>
                </a:tc>
                <a:tc>
                  <a:txBody>
                    <a:bodyPr/>
                    <a:lstStyle/>
                    <a:p>
                      <a:pPr algn="ctr" rtl="1"/>
                      <a:r>
                        <a:rPr lang="fa-IR" sz="1400" dirty="0">
                          <a:cs typeface="B Nazanin" panose="00000400000000000000" pitchFamily="2" charset="-78"/>
                        </a:rPr>
                        <a:t>مدیریت مطالب </a:t>
                      </a:r>
                      <a:r>
                        <a:rPr lang="fa-IR" sz="1400" dirty="0" err="1">
                          <a:cs typeface="B Nazanin" panose="00000400000000000000" pitchFamily="2" charset="-78"/>
                        </a:rPr>
                        <a:t>فیسبوک</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24/000/000</a:t>
                      </a:r>
                    </a:p>
                  </a:txBody>
                  <a:tcPr/>
                </a:tc>
                <a:tc>
                  <a:txBody>
                    <a:bodyPr/>
                    <a:lstStyle/>
                    <a:p>
                      <a:pPr algn="ctr" rtl="1"/>
                      <a:r>
                        <a:rPr lang="fa-IR" sz="1400" dirty="0">
                          <a:cs typeface="B Nazanin" panose="00000400000000000000" pitchFamily="2" charset="-78"/>
                        </a:rPr>
                        <a:t>2000/000</a:t>
                      </a:r>
                    </a:p>
                  </a:txBody>
                  <a:tcPr/>
                </a:tc>
                <a:tc>
                  <a:txBody>
                    <a:bodyPr/>
                    <a:lstStyle/>
                    <a:p>
                      <a:pPr algn="ctr" rtl="1"/>
                      <a:endParaRPr lang="fa-IR" sz="1400">
                        <a:cs typeface="B Nazanin" panose="00000400000000000000" pitchFamily="2" charset="-78"/>
                      </a:endParaRPr>
                    </a:p>
                  </a:txBody>
                  <a:tcPr/>
                </a:tc>
                <a:tc>
                  <a:txBody>
                    <a:bodyPr/>
                    <a:lstStyle/>
                    <a:p>
                      <a:pPr algn="ctr" rtl="1"/>
                      <a:r>
                        <a:rPr lang="fa-IR" sz="1100" dirty="0">
                          <a:cs typeface="B Nazanin" panose="00000400000000000000" pitchFamily="2" charset="-78"/>
                        </a:rPr>
                        <a:t>مطالب سایت همراه با تصاویر و متن و کلمات کلید در </a:t>
                      </a:r>
                      <a:r>
                        <a:rPr lang="fa-IR" sz="1100" dirty="0" err="1">
                          <a:cs typeface="B Nazanin" panose="00000400000000000000" pitchFamily="2" charset="-78"/>
                        </a:rPr>
                        <a:t>فیسبوک</a:t>
                      </a:r>
                      <a:r>
                        <a:rPr lang="fa-IR" sz="1100" dirty="0">
                          <a:cs typeface="B Nazanin" panose="00000400000000000000" pitchFamily="2" charset="-78"/>
                        </a:rPr>
                        <a:t> ارسال می گردد</a:t>
                      </a:r>
                    </a:p>
                  </a:txBody>
                  <a:tcPr/>
                </a:tc>
                <a:extLst>
                  <a:ext uri="{0D108BD9-81ED-4DB2-BD59-A6C34878D82A}">
                    <a16:rowId xmlns:a16="http://schemas.microsoft.com/office/drawing/2014/main" val="2700821896"/>
                  </a:ext>
                </a:extLst>
              </a:tr>
              <a:tr h="370840">
                <a:tc>
                  <a:txBody>
                    <a:bodyPr/>
                    <a:lstStyle/>
                    <a:p>
                      <a:pPr algn="ctr" rtl="1"/>
                      <a:r>
                        <a:rPr lang="fa-IR" sz="1400" dirty="0">
                          <a:cs typeface="B Nazanin" panose="00000400000000000000" pitchFamily="2" charset="-78"/>
                        </a:rPr>
                        <a:t>جمع</a:t>
                      </a:r>
                    </a:p>
                  </a:txBody>
                  <a:tcPr/>
                </a:tc>
                <a:tc>
                  <a:txBody>
                    <a:bodyPr/>
                    <a:lstStyle/>
                    <a:p>
                      <a:pPr algn="ctr" rtl="1"/>
                      <a:r>
                        <a:rPr lang="fa-IR" sz="1400" dirty="0">
                          <a:cs typeface="B Nazanin" panose="00000400000000000000" pitchFamily="2" charset="-78"/>
                        </a:rPr>
                        <a:t>جمع کلیه خدمات پیشنهادی</a:t>
                      </a:r>
                    </a:p>
                  </a:txBody>
                  <a:tcPr/>
                </a:tc>
                <a:tc>
                  <a:txBody>
                    <a:bodyPr/>
                    <a:lstStyle/>
                    <a:p>
                      <a:pPr algn="ctr" rtl="1"/>
                      <a:r>
                        <a:rPr lang="fa-IR" sz="1400" dirty="0">
                          <a:cs typeface="B Nazanin" panose="00000400000000000000" pitchFamily="2" charset="-78"/>
                        </a:rPr>
                        <a:t>176/825/000</a:t>
                      </a:r>
                    </a:p>
                  </a:txBody>
                  <a:tcPr/>
                </a:tc>
                <a:tc>
                  <a:txBody>
                    <a:bodyPr/>
                    <a:lstStyle/>
                    <a:p>
                      <a:pPr algn="ctr" rtl="1"/>
                      <a:r>
                        <a:rPr lang="fa-IR" sz="1400" dirty="0">
                          <a:cs typeface="B Nazanin" panose="00000400000000000000" pitchFamily="2" charset="-78"/>
                        </a:rPr>
                        <a:t>14/500/000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10/000/000</a:t>
                      </a:r>
                    </a:p>
                  </a:txBody>
                  <a:tcPr/>
                </a:tc>
                <a:tc>
                  <a:txBody>
                    <a:bodyPr/>
                    <a:lstStyle/>
                    <a:p>
                      <a:pPr algn="ctr" rtl="1"/>
                      <a:endParaRPr lang="fa-IR" sz="1100" dirty="0">
                        <a:cs typeface="B Nazanin" panose="00000400000000000000" pitchFamily="2" charset="-78"/>
                      </a:endParaRPr>
                    </a:p>
                  </a:txBody>
                  <a:tcPr/>
                </a:tc>
                <a:extLst>
                  <a:ext uri="{0D108BD9-81ED-4DB2-BD59-A6C34878D82A}">
                    <a16:rowId xmlns:a16="http://schemas.microsoft.com/office/drawing/2014/main" val="143032122"/>
                  </a:ext>
                </a:extLst>
              </a:tr>
            </a:tbl>
          </a:graphicData>
        </a:graphic>
      </p:graphicFrame>
      <p:sp>
        <p:nvSpPr>
          <p:cNvPr id="3" name="TextBox 2">
            <a:extLst>
              <a:ext uri="{FF2B5EF4-FFF2-40B4-BE49-F238E27FC236}">
                <a16:creationId xmlns:a16="http://schemas.microsoft.com/office/drawing/2014/main" id="{C723CE91-8078-72DD-4272-E0EA18026E7C}"/>
              </a:ext>
            </a:extLst>
          </p:cNvPr>
          <p:cNvSpPr txBox="1"/>
          <p:nvPr/>
        </p:nvSpPr>
        <p:spPr>
          <a:xfrm>
            <a:off x="815542" y="22443"/>
            <a:ext cx="10646641" cy="338554"/>
          </a:xfrm>
          <a:prstGeom prst="rect">
            <a:avLst/>
          </a:prstGeom>
          <a:noFill/>
        </p:spPr>
        <p:txBody>
          <a:bodyPr wrap="square" rtlCol="1">
            <a:spAutoFit/>
          </a:bodyPr>
          <a:lstStyle/>
          <a:p>
            <a:pPr algn="r" rtl="1"/>
            <a:r>
              <a:rPr lang="fa-IR" sz="1600" b="1" dirty="0">
                <a:solidFill>
                  <a:srgbClr val="FF0000"/>
                </a:solidFill>
                <a:cs typeface="B Nazanin" panose="00000400000000000000" pitchFamily="2" charset="-78"/>
              </a:rPr>
              <a:t>جدول برآورد هزینه طراحی سایت کیفیت </a:t>
            </a:r>
            <a:r>
              <a:rPr lang="en-US" sz="1600" b="1" dirty="0">
                <a:solidFill>
                  <a:srgbClr val="FF0000"/>
                </a:solidFill>
                <a:cs typeface="B Nazanin" panose="00000400000000000000" pitchFamily="2" charset="-78"/>
              </a:rPr>
              <a:t>A+</a:t>
            </a:r>
            <a:r>
              <a:rPr lang="fa-IR" sz="1600" b="1" dirty="0">
                <a:solidFill>
                  <a:srgbClr val="FF0000"/>
                </a:solidFill>
                <a:cs typeface="B Nazanin" panose="00000400000000000000" pitchFamily="2" charset="-78"/>
              </a:rPr>
              <a:t> با کمک هوش مصنوعی </a:t>
            </a:r>
            <a:r>
              <a:rPr lang="en-US" sz="1600" b="1" dirty="0">
                <a:solidFill>
                  <a:srgbClr val="FF0000"/>
                </a:solidFill>
                <a:cs typeface="B Nazanin" panose="00000400000000000000" pitchFamily="2" charset="-78"/>
              </a:rPr>
              <a:t>Chat GPT+</a:t>
            </a:r>
            <a:r>
              <a:rPr lang="fa-IR" sz="1600" b="1" dirty="0">
                <a:solidFill>
                  <a:srgbClr val="FF0000"/>
                </a:solidFill>
                <a:cs typeface="B Nazanin" panose="00000400000000000000" pitchFamily="2" charset="-78"/>
              </a:rPr>
              <a:t>  </a:t>
            </a:r>
            <a:r>
              <a:rPr lang="en-US" sz="1600" b="1" dirty="0">
                <a:solidFill>
                  <a:srgbClr val="FF0000"/>
                </a:solidFill>
                <a:cs typeface="B Nazanin" panose="00000400000000000000" pitchFamily="2" charset="-78"/>
              </a:rPr>
              <a:t>    </a:t>
            </a:r>
            <a:r>
              <a:rPr lang="fa-IR" sz="1600" b="1" dirty="0">
                <a:solidFill>
                  <a:srgbClr val="FF0000"/>
                </a:solidFill>
                <a:cs typeface="B Nazanin" panose="00000400000000000000" pitchFamily="2" charset="-78"/>
              </a:rPr>
              <a:t>(کیفیت ترجمه بالا همراه با خلاصه مطلب و تولید محتوا تخصصی) </a:t>
            </a:r>
          </a:p>
        </p:txBody>
      </p:sp>
      <p:sp>
        <p:nvSpPr>
          <p:cNvPr id="6" name="TextBox 5">
            <a:extLst>
              <a:ext uri="{FF2B5EF4-FFF2-40B4-BE49-F238E27FC236}">
                <a16:creationId xmlns:a16="http://schemas.microsoft.com/office/drawing/2014/main" id="{8518A49B-233A-E752-6D72-096D4D05A472}"/>
              </a:ext>
            </a:extLst>
          </p:cNvPr>
          <p:cNvSpPr txBox="1"/>
          <p:nvPr/>
        </p:nvSpPr>
        <p:spPr>
          <a:xfrm>
            <a:off x="354806" y="5150398"/>
            <a:ext cx="11021652" cy="1600438"/>
          </a:xfrm>
          <a:prstGeom prst="rect">
            <a:avLst/>
          </a:prstGeom>
          <a:noFill/>
        </p:spPr>
        <p:txBody>
          <a:bodyPr wrap="square" rtlCol="1">
            <a:spAutoFit/>
          </a:bodyPr>
          <a:lstStyle/>
          <a:p>
            <a:pPr algn="justLow" rtl="1"/>
            <a:r>
              <a:rPr lang="fa-IR" sz="1400" dirty="0">
                <a:cs typeface="B Nazanin" panose="00000400000000000000" pitchFamily="2" charset="-78"/>
              </a:rPr>
              <a:t>در این </a:t>
            </a:r>
            <a:r>
              <a:rPr lang="fa-IR" sz="1400" dirty="0" err="1">
                <a:cs typeface="B Nazanin" panose="00000400000000000000" pitchFamily="2" charset="-78"/>
              </a:rPr>
              <a:t>پنل</a:t>
            </a:r>
            <a:r>
              <a:rPr lang="fa-IR" sz="1400" dirty="0">
                <a:cs typeface="B Nazanin" panose="00000400000000000000" pitchFamily="2" charset="-78"/>
              </a:rPr>
              <a:t> از خدمات ما برای شما سایتی را طراحی میکنیم و یا قسمتی را در سایت خود شما ایجاد میکنیم که جدید ترین موضوعات و اخبار و مطالب و همایش ها و کتاب ها و محصولات و کلیه پیام های مرتبط با کسب و کار شما در شبکه های اجتماعی ، به صورت فارسی و یا هر زبان دیگر با کیفیت نسبتا بالاتر از </a:t>
            </a:r>
            <a:r>
              <a:rPr lang="fa-IR" sz="1400" dirty="0" err="1">
                <a:cs typeface="B Nazanin" panose="00000400000000000000" pitchFamily="2" charset="-78"/>
              </a:rPr>
              <a:t>گوگل</a:t>
            </a:r>
            <a:r>
              <a:rPr lang="fa-IR" sz="1400" dirty="0">
                <a:cs typeface="B Nazanin" panose="00000400000000000000" pitchFamily="2" charset="-78"/>
              </a:rPr>
              <a:t> </a:t>
            </a:r>
            <a:r>
              <a:rPr lang="fa-IR" sz="1400" dirty="0" err="1">
                <a:cs typeface="B Nazanin" panose="00000400000000000000" pitchFamily="2" charset="-78"/>
              </a:rPr>
              <a:t>ترنسلیت</a:t>
            </a:r>
            <a:r>
              <a:rPr lang="fa-IR" sz="1400" dirty="0">
                <a:cs typeface="B Nazanin" panose="00000400000000000000" pitchFamily="2" charset="-78"/>
              </a:rPr>
              <a:t> ترجمه و در سایت ارسال شود . تعداد این مطالب روزانه حتی به 100 مطلب در روز هم شاید برسد ولی ما از بین این مطالب، مطالب مفید را جدا و سپس از نظر نگارشی ویرایش و باز </a:t>
            </a:r>
            <a:r>
              <a:rPr lang="fa-IR" sz="1400" dirty="0" err="1">
                <a:cs typeface="B Nazanin" panose="00000400000000000000" pitchFamily="2" charset="-78"/>
              </a:rPr>
              <a:t>نویسی</a:t>
            </a:r>
            <a:r>
              <a:rPr lang="fa-IR" sz="1400" dirty="0">
                <a:cs typeface="B Nazanin" panose="00000400000000000000" pitchFamily="2" charset="-78"/>
              </a:rPr>
              <a:t> میکنیم و تصویر مرتبط با آن را ایجاد و مطلب را در سایت منتشر میکنیم. بنابراین ما فقط 5 مطلب در روز برای شما تولید می کنیم و آن را در شبکه های اجتماعی منتشر می کنیم و مابقی مطالب میتواند به صورت مدیریت نشده و توسط هوش مصنوعی ترجمه و بدون ویرایش در سایت ارسال شود. اگر بخواهید تعداد تولید مطلب توسط ما در روز بیشتر شود هزینه مدیریت تولید محتوا بالاتر می رود . همچنین امکانی را فراهم مینماییم که سایر مطالب سایت های دیگر که معمولا حدود 100 مطلب در روز را شامل می شود را به صورت مدیریت نشده در </a:t>
            </a:r>
            <a:r>
              <a:rPr lang="fa-IR" sz="1400" dirty="0" err="1">
                <a:cs typeface="B Nazanin" panose="00000400000000000000" pitchFamily="2" charset="-78"/>
              </a:rPr>
              <a:t>آدرسی</a:t>
            </a:r>
            <a:r>
              <a:rPr lang="fa-IR" sz="1400" dirty="0">
                <a:cs typeface="B Nazanin" panose="00000400000000000000" pitchFamily="2" charset="-78"/>
              </a:rPr>
              <a:t> دیگر از سایت مشاهده و در اختیار کارمندان خود قرار دهید تا از نظر موضوعات روز و </a:t>
            </a:r>
            <a:r>
              <a:rPr lang="fa-IR" sz="1400" dirty="0" err="1">
                <a:cs typeface="B Nazanin" panose="00000400000000000000" pitchFamily="2" charset="-78"/>
              </a:rPr>
              <a:t>ترند</a:t>
            </a:r>
            <a:r>
              <a:rPr lang="fa-IR" sz="1400" dirty="0">
                <a:cs typeface="B Nazanin" panose="00000400000000000000" pitchFamily="2" charset="-78"/>
              </a:rPr>
              <a:t> در زمینه کسب و کار خود به روز باشند. ترجمه آن مطالب نیز توسط هوش مصنوعی انجام می گردد و بنابراین محتوای با کیفیت تری به کارمندان و بازدید </a:t>
            </a:r>
            <a:r>
              <a:rPr lang="fa-IR" sz="1400" dirty="0" err="1">
                <a:cs typeface="B Nazanin" panose="00000400000000000000" pitchFamily="2" charset="-78"/>
              </a:rPr>
              <a:t>کنندگان</a:t>
            </a:r>
            <a:r>
              <a:rPr lang="fa-IR" sz="1400" dirty="0">
                <a:cs typeface="B Nazanin" panose="00000400000000000000" pitchFamily="2" charset="-78"/>
              </a:rPr>
              <a:t> سایت ارائه می دهید</a:t>
            </a:r>
            <a:r>
              <a:rPr lang="fa-IR" sz="1400" dirty="0">
                <a:solidFill>
                  <a:srgbClr val="FF0000"/>
                </a:solidFill>
                <a:cs typeface="B Nazanin" panose="00000400000000000000" pitchFamily="2" charset="-78"/>
              </a:rPr>
              <a:t>(</a:t>
            </a:r>
            <a:r>
              <a:rPr lang="fa-IR" sz="1400" dirty="0" err="1">
                <a:solidFill>
                  <a:srgbClr val="FF0000"/>
                </a:solidFill>
                <a:cs typeface="B Nazanin" panose="00000400000000000000" pitchFamily="2" charset="-78"/>
              </a:rPr>
              <a:t>پنل</a:t>
            </a:r>
            <a:r>
              <a:rPr lang="fa-IR" sz="1400" dirty="0">
                <a:solidFill>
                  <a:srgbClr val="FF0000"/>
                </a:solidFill>
                <a:cs typeface="B Nazanin" panose="00000400000000000000" pitchFamily="2" charset="-78"/>
              </a:rPr>
              <a:t> </a:t>
            </a:r>
            <a:r>
              <a:rPr lang="en-US" sz="1400" dirty="0">
                <a:solidFill>
                  <a:srgbClr val="FF0000"/>
                </a:solidFill>
                <a:cs typeface="B Nazanin" panose="00000400000000000000" pitchFamily="2" charset="-78"/>
              </a:rPr>
              <a:t>C</a:t>
            </a:r>
            <a:r>
              <a:rPr lang="fa-IR" sz="1400" dirty="0">
                <a:solidFill>
                  <a:srgbClr val="FF0000"/>
                </a:solidFill>
                <a:cs typeface="B Nazanin" panose="00000400000000000000" pitchFamily="2" charset="-78"/>
              </a:rPr>
              <a:t>) </a:t>
            </a:r>
          </a:p>
        </p:txBody>
      </p:sp>
      <p:sp>
        <p:nvSpPr>
          <p:cNvPr id="4" name="TextBox 3">
            <a:extLst>
              <a:ext uri="{FF2B5EF4-FFF2-40B4-BE49-F238E27FC236}">
                <a16:creationId xmlns:a16="http://schemas.microsoft.com/office/drawing/2014/main" id="{AD762789-DB68-0D9C-A3DD-E05EA33B948A}"/>
              </a:ext>
            </a:extLst>
          </p:cNvPr>
          <p:cNvSpPr txBox="1"/>
          <p:nvPr/>
        </p:nvSpPr>
        <p:spPr>
          <a:xfrm rot="5400000">
            <a:off x="9998869" y="3244334"/>
            <a:ext cx="3505200" cy="369332"/>
          </a:xfrm>
          <a:prstGeom prst="rect">
            <a:avLst/>
          </a:prstGeom>
          <a:noFill/>
        </p:spPr>
        <p:txBody>
          <a:bodyPr wrap="square" rtlCol="1">
            <a:spAutoFit/>
          </a:bodyPr>
          <a:lstStyle/>
          <a:p>
            <a:pPr algn="ctr"/>
            <a:r>
              <a:rPr lang="fa-IR" dirty="0">
                <a:solidFill>
                  <a:srgbClr val="FF0000"/>
                </a:solidFill>
                <a:cs typeface="2  Mehr" panose="00000700000000000000" pitchFamily="2" charset="-78"/>
              </a:rPr>
              <a:t>پیشنهاد ما این </a:t>
            </a:r>
            <a:r>
              <a:rPr lang="fa-IR" dirty="0" err="1">
                <a:solidFill>
                  <a:srgbClr val="FF0000"/>
                </a:solidFill>
                <a:cs typeface="2  Mehr" panose="00000700000000000000" pitchFamily="2" charset="-78"/>
              </a:rPr>
              <a:t>پلن</a:t>
            </a:r>
            <a:r>
              <a:rPr lang="fa-IR" dirty="0">
                <a:solidFill>
                  <a:srgbClr val="FF0000"/>
                </a:solidFill>
                <a:cs typeface="2  Mehr" panose="00000700000000000000" pitchFamily="2" charset="-78"/>
              </a:rPr>
              <a:t> است برای شما</a:t>
            </a:r>
          </a:p>
        </p:txBody>
      </p:sp>
    </p:spTree>
    <p:extLst>
      <p:ext uri="{BB962C8B-B14F-4D97-AF65-F5344CB8AC3E}">
        <p14:creationId xmlns:p14="http://schemas.microsoft.com/office/powerpoint/2010/main" val="461231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815542" y="442711"/>
            <a:ext cx="10560916" cy="338554"/>
          </a:xfrm>
          <a:prstGeom prst="rect">
            <a:avLst/>
          </a:prstGeom>
          <a:noFill/>
        </p:spPr>
        <p:txBody>
          <a:bodyPr wrap="square" rtlCol="1">
            <a:spAutoFit/>
          </a:bodyPr>
          <a:lstStyle/>
          <a:p>
            <a:pPr algn="ctr" rtl="1"/>
            <a:r>
              <a:rPr lang="fa-IR" sz="1600" dirty="0">
                <a:cs typeface="B Nazanin" panose="00000400000000000000" pitchFamily="2" charset="-78"/>
              </a:rPr>
              <a:t>در جدول زیر هزینه های حدودی به تومان محاسبه شده است و هزینه های نهایی با توجه به قیمت دلار تغییر خواهد کرد.</a:t>
            </a:r>
          </a:p>
        </p:txBody>
      </p:sp>
      <p:graphicFrame>
        <p:nvGraphicFramePr>
          <p:cNvPr id="2" name="Table 2">
            <a:extLst>
              <a:ext uri="{FF2B5EF4-FFF2-40B4-BE49-F238E27FC236}">
                <a16:creationId xmlns:a16="http://schemas.microsoft.com/office/drawing/2014/main" id="{A5AB8CBF-34EA-64B5-EF7A-E96E6B1CE589}"/>
              </a:ext>
            </a:extLst>
          </p:cNvPr>
          <p:cNvGraphicFramePr>
            <a:graphicFrameLocks noGrp="1"/>
          </p:cNvGraphicFramePr>
          <p:nvPr>
            <p:extLst>
              <p:ext uri="{D42A27DB-BD31-4B8C-83A1-F6EECF244321}">
                <p14:modId xmlns:p14="http://schemas.microsoft.com/office/powerpoint/2010/main" val="3702678505"/>
              </p:ext>
            </p:extLst>
          </p:nvPr>
        </p:nvGraphicFramePr>
        <p:xfrm>
          <a:off x="815542" y="781265"/>
          <a:ext cx="10560916" cy="4298527"/>
        </p:xfrm>
        <a:graphic>
          <a:graphicData uri="http://schemas.openxmlformats.org/drawingml/2006/table">
            <a:tbl>
              <a:tblPr rtl="1" firstRow="1" bandRow="1">
                <a:tableStyleId>{7DF18680-E054-41AD-8BC1-D1AEF772440D}</a:tableStyleId>
              </a:tblPr>
              <a:tblGrid>
                <a:gridCol w="755560">
                  <a:extLst>
                    <a:ext uri="{9D8B030D-6E8A-4147-A177-3AD203B41FA5}">
                      <a16:colId xmlns:a16="http://schemas.microsoft.com/office/drawing/2014/main" val="3952421674"/>
                    </a:ext>
                  </a:extLst>
                </a:gridCol>
                <a:gridCol w="2078127">
                  <a:extLst>
                    <a:ext uri="{9D8B030D-6E8A-4147-A177-3AD203B41FA5}">
                      <a16:colId xmlns:a16="http://schemas.microsoft.com/office/drawing/2014/main" val="3303565667"/>
                    </a:ext>
                  </a:extLst>
                </a:gridCol>
                <a:gridCol w="1619250">
                  <a:extLst>
                    <a:ext uri="{9D8B030D-6E8A-4147-A177-3AD203B41FA5}">
                      <a16:colId xmlns:a16="http://schemas.microsoft.com/office/drawing/2014/main" val="3067831543"/>
                    </a:ext>
                  </a:extLst>
                </a:gridCol>
                <a:gridCol w="1724025">
                  <a:extLst>
                    <a:ext uri="{9D8B030D-6E8A-4147-A177-3AD203B41FA5}">
                      <a16:colId xmlns:a16="http://schemas.microsoft.com/office/drawing/2014/main" val="3517420503"/>
                    </a:ext>
                  </a:extLst>
                </a:gridCol>
                <a:gridCol w="1609725">
                  <a:extLst>
                    <a:ext uri="{9D8B030D-6E8A-4147-A177-3AD203B41FA5}">
                      <a16:colId xmlns:a16="http://schemas.microsoft.com/office/drawing/2014/main" val="2684838130"/>
                    </a:ext>
                  </a:extLst>
                </a:gridCol>
                <a:gridCol w="2774229">
                  <a:extLst>
                    <a:ext uri="{9D8B030D-6E8A-4147-A177-3AD203B41FA5}">
                      <a16:colId xmlns:a16="http://schemas.microsoft.com/office/drawing/2014/main" val="1790182984"/>
                    </a:ext>
                  </a:extLst>
                </a:gridCol>
              </a:tblGrid>
              <a:tr h="461434">
                <a:tc>
                  <a:txBody>
                    <a:bodyPr/>
                    <a:lstStyle/>
                    <a:p>
                      <a:pPr algn="ctr" rtl="1"/>
                      <a:r>
                        <a:rPr lang="fa-IR" sz="1400" dirty="0">
                          <a:cs typeface="B Nazanin" panose="00000400000000000000" pitchFamily="2" charset="-78"/>
                        </a:rPr>
                        <a:t>ردیف</a:t>
                      </a:r>
                    </a:p>
                  </a:txBody>
                  <a:tcPr/>
                </a:tc>
                <a:tc>
                  <a:txBody>
                    <a:bodyPr/>
                    <a:lstStyle/>
                    <a:p>
                      <a:pPr algn="ctr" rtl="1"/>
                      <a:r>
                        <a:rPr lang="fa-IR" sz="1400" dirty="0">
                          <a:cs typeface="B Nazanin" panose="00000400000000000000" pitchFamily="2" charset="-78"/>
                        </a:rPr>
                        <a:t>خدمات کیفیت </a:t>
                      </a:r>
                      <a:r>
                        <a:rPr lang="en-US" sz="1400" dirty="0">
                          <a:cs typeface="B Nazanin" panose="00000400000000000000" pitchFamily="2" charset="-78"/>
                        </a:rPr>
                        <a:t>B</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قیمت سالیانه(تومان)</a:t>
                      </a:r>
                    </a:p>
                  </a:txBody>
                  <a:tcPr/>
                </a:tc>
                <a:tc>
                  <a:txBody>
                    <a:bodyPr/>
                    <a:lstStyle/>
                    <a:p>
                      <a:pPr algn="ctr" rtl="1"/>
                      <a:r>
                        <a:rPr lang="fa-IR" sz="1400" dirty="0">
                          <a:cs typeface="B Nazanin" panose="00000400000000000000" pitchFamily="2" charset="-78"/>
                        </a:rPr>
                        <a:t>قیمت ماهیانه(تومان)</a:t>
                      </a:r>
                    </a:p>
                  </a:txBody>
                  <a:tcPr/>
                </a:tc>
                <a:tc>
                  <a:txBody>
                    <a:bodyPr/>
                    <a:lstStyle/>
                    <a:p>
                      <a:pPr algn="ctr" rtl="1"/>
                      <a:r>
                        <a:rPr lang="fa-IR" sz="1400" dirty="0">
                          <a:cs typeface="B Nazanin" panose="00000400000000000000" pitchFamily="2" charset="-78"/>
                        </a:rPr>
                        <a:t>قیمت یک بار پرداخت</a:t>
                      </a:r>
                    </a:p>
                  </a:txBody>
                  <a:tcPr/>
                </a:tc>
                <a:tc>
                  <a:txBody>
                    <a:bodyPr/>
                    <a:lstStyle/>
                    <a:p>
                      <a:pPr algn="ctr" rtl="1"/>
                      <a:r>
                        <a:rPr lang="fa-IR" sz="1400" dirty="0">
                          <a:cs typeface="B Nazanin" panose="00000400000000000000" pitchFamily="2" charset="-78"/>
                        </a:rPr>
                        <a:t>توضیحات</a:t>
                      </a:r>
                    </a:p>
                  </a:txBody>
                  <a:tcPr/>
                </a:tc>
                <a:extLst>
                  <a:ext uri="{0D108BD9-81ED-4DB2-BD59-A6C34878D82A}">
                    <a16:rowId xmlns:a16="http://schemas.microsoft.com/office/drawing/2014/main" val="2941768382"/>
                  </a:ext>
                </a:extLst>
              </a:tr>
              <a:tr h="370840">
                <a:tc>
                  <a:txBody>
                    <a:bodyPr/>
                    <a:lstStyle/>
                    <a:p>
                      <a:pPr algn="ctr" rtl="1"/>
                      <a:r>
                        <a:rPr lang="fa-IR" sz="1400" dirty="0">
                          <a:cs typeface="B Nazanin" panose="00000400000000000000" pitchFamily="2" charset="-78"/>
                        </a:rPr>
                        <a:t>1</a:t>
                      </a:r>
                    </a:p>
                  </a:txBody>
                  <a:tcPr/>
                </a:tc>
                <a:tc>
                  <a:txBody>
                    <a:bodyPr/>
                    <a:lstStyle/>
                    <a:p>
                      <a:pPr algn="ctr" rtl="1"/>
                      <a:r>
                        <a:rPr lang="fa-IR" sz="1400" dirty="0">
                          <a:cs typeface="B Nazanin" panose="00000400000000000000" pitchFamily="2" charset="-78"/>
                        </a:rPr>
                        <a:t>طراحی سایت</a:t>
                      </a:r>
                    </a:p>
                  </a:txBody>
                  <a:tcPr/>
                </a:tc>
                <a:tc>
                  <a:txBody>
                    <a:bodyPr/>
                    <a:lstStyle/>
                    <a:p>
                      <a:pPr algn="ctr" rtl="1"/>
                      <a:r>
                        <a:rPr lang="fa-IR" sz="1400" dirty="0">
                          <a:cs typeface="B Nazanin" panose="00000400000000000000" pitchFamily="2" charset="-78"/>
                        </a:rPr>
                        <a:t>*</a:t>
                      </a:r>
                    </a:p>
                  </a:txBody>
                  <a:tcPr/>
                </a:tc>
                <a:tc>
                  <a:txBody>
                    <a:bodyPr/>
                    <a:lstStyle/>
                    <a:p>
                      <a:pPr algn="ctr" rtl="1"/>
                      <a:r>
                        <a:rPr lang="fa-IR" sz="1400" dirty="0">
                          <a:cs typeface="B Nazanin" panose="00000400000000000000" pitchFamily="2" charset="-78"/>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6/000/000</a:t>
                      </a:r>
                    </a:p>
                  </a:txBody>
                  <a:tcPr/>
                </a:tc>
                <a:tc>
                  <a:txBody>
                    <a:bodyPr/>
                    <a:lstStyle/>
                    <a:p>
                      <a:pPr algn="ctr" rtl="1"/>
                      <a:r>
                        <a:rPr lang="fa-IR" sz="1100" dirty="0">
                          <a:cs typeface="B Nazanin" panose="00000400000000000000" pitchFamily="2" charset="-78"/>
                        </a:rPr>
                        <a:t>طراحی سایت  شرکتی یا </a:t>
                      </a:r>
                      <a:r>
                        <a:rPr lang="fa-IR" sz="1100" dirty="0" err="1">
                          <a:cs typeface="B Nazanin" panose="00000400000000000000" pitchFamily="2" charset="-78"/>
                        </a:rPr>
                        <a:t>فروشگاهی</a:t>
                      </a:r>
                      <a:r>
                        <a:rPr lang="fa-IR" sz="1100" dirty="0">
                          <a:cs typeface="B Nazanin" panose="00000400000000000000" pitchFamily="2" charset="-78"/>
                        </a:rPr>
                        <a:t> یا مجله ای یا هر سه با </a:t>
                      </a:r>
                      <a:r>
                        <a:rPr lang="fa-IR" sz="1100" dirty="0" err="1">
                          <a:cs typeface="B Nazanin" panose="00000400000000000000" pitchFamily="2" charset="-78"/>
                        </a:rPr>
                        <a:t>وردپرس</a:t>
                      </a:r>
                      <a:r>
                        <a:rPr lang="fa-IR" sz="1100" dirty="0">
                          <a:cs typeface="B Nazanin" panose="00000400000000000000" pitchFamily="2" charset="-78"/>
                        </a:rPr>
                        <a:t> با افزونه های کاربردی و </a:t>
                      </a:r>
                      <a:r>
                        <a:rPr lang="en-US" sz="1100" dirty="0" err="1">
                          <a:cs typeface="B Nazanin" panose="00000400000000000000" pitchFamily="2" charset="-78"/>
                        </a:rPr>
                        <a:t>seo</a:t>
                      </a:r>
                      <a:endParaRPr lang="fa-IR" sz="1100" dirty="0">
                        <a:cs typeface="B Nazanin" panose="00000400000000000000" pitchFamily="2" charset="-78"/>
                      </a:endParaRPr>
                    </a:p>
                  </a:txBody>
                  <a:tcPr/>
                </a:tc>
                <a:extLst>
                  <a:ext uri="{0D108BD9-81ED-4DB2-BD59-A6C34878D82A}">
                    <a16:rowId xmlns:a16="http://schemas.microsoft.com/office/drawing/2014/main" val="3421748765"/>
                  </a:ext>
                </a:extLst>
              </a:tr>
              <a:tr h="370840">
                <a:tc>
                  <a:txBody>
                    <a:bodyPr/>
                    <a:lstStyle/>
                    <a:p>
                      <a:pPr algn="ctr" rtl="1"/>
                      <a:r>
                        <a:rPr lang="fa-IR" sz="1400" dirty="0">
                          <a:cs typeface="B Nazanin" panose="00000400000000000000" pitchFamily="2" charset="-78"/>
                        </a:rPr>
                        <a:t>2</a:t>
                      </a:r>
                    </a:p>
                  </a:txBody>
                  <a:tcPr/>
                </a:tc>
                <a:tc>
                  <a:txBody>
                    <a:bodyPr/>
                    <a:lstStyle/>
                    <a:p>
                      <a:pPr algn="ctr" rtl="1"/>
                      <a:r>
                        <a:rPr lang="fa-IR" sz="1400" dirty="0">
                          <a:cs typeface="B Nazanin" panose="00000400000000000000" pitchFamily="2" charset="-78"/>
                        </a:rPr>
                        <a:t>هزینه </a:t>
                      </a:r>
                      <a:r>
                        <a:rPr lang="fa-IR" sz="1400" dirty="0" err="1">
                          <a:cs typeface="B Nazanin" panose="00000400000000000000" pitchFamily="2" charset="-78"/>
                        </a:rPr>
                        <a:t>شارژ</a:t>
                      </a:r>
                      <a:r>
                        <a:rPr lang="fa-IR" sz="1400" dirty="0">
                          <a:cs typeface="B Nazanin" panose="00000400000000000000" pitchFamily="2" charset="-78"/>
                        </a:rPr>
                        <a:t> </a:t>
                      </a:r>
                      <a:r>
                        <a:rPr lang="fa-IR" sz="1400" dirty="0" err="1">
                          <a:cs typeface="B Nazanin" panose="00000400000000000000" pitchFamily="2" charset="-78"/>
                        </a:rPr>
                        <a:t>دامین</a:t>
                      </a:r>
                      <a:r>
                        <a:rPr lang="fa-IR" sz="1400" dirty="0">
                          <a:cs typeface="B Nazanin" panose="00000400000000000000" pitchFamily="2" charset="-78"/>
                        </a:rPr>
                        <a:t> </a:t>
                      </a:r>
                      <a:r>
                        <a:rPr lang="en-US" sz="1400" dirty="0">
                          <a:cs typeface="B Nazanin" panose="00000400000000000000" pitchFamily="2" charset="-78"/>
                        </a:rPr>
                        <a:t>.com</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800/000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سالیانه باید پرداخت شود</a:t>
                      </a:r>
                    </a:p>
                  </a:txBody>
                  <a:tcPr/>
                </a:tc>
                <a:extLst>
                  <a:ext uri="{0D108BD9-81ED-4DB2-BD59-A6C34878D82A}">
                    <a16:rowId xmlns:a16="http://schemas.microsoft.com/office/drawing/2014/main" val="736176397"/>
                  </a:ext>
                </a:extLst>
              </a:tr>
              <a:tr h="370840">
                <a:tc>
                  <a:txBody>
                    <a:bodyPr/>
                    <a:lstStyle/>
                    <a:p>
                      <a:pPr algn="ctr" rtl="1"/>
                      <a:r>
                        <a:rPr lang="fa-IR" sz="1400" dirty="0">
                          <a:cs typeface="B Nazanin" panose="00000400000000000000" pitchFamily="2" charset="-78"/>
                        </a:rPr>
                        <a:t>3</a:t>
                      </a:r>
                    </a:p>
                  </a:txBody>
                  <a:tcPr/>
                </a:tc>
                <a:tc>
                  <a:txBody>
                    <a:bodyPr/>
                    <a:lstStyle/>
                    <a:p>
                      <a:pPr algn="ctr" rtl="1"/>
                      <a:r>
                        <a:rPr lang="fa-IR" sz="1400" dirty="0">
                          <a:cs typeface="B Nazanin" panose="00000400000000000000" pitchFamily="2" charset="-78"/>
                        </a:rPr>
                        <a:t>هزینه </a:t>
                      </a:r>
                      <a:r>
                        <a:rPr lang="fa-IR" sz="1400" dirty="0" err="1">
                          <a:cs typeface="B Nazanin" panose="00000400000000000000" pitchFamily="2" charset="-78"/>
                        </a:rPr>
                        <a:t>شارژ</a:t>
                      </a:r>
                      <a:r>
                        <a:rPr lang="fa-IR" sz="1400" dirty="0">
                          <a:cs typeface="B Nazanin" panose="00000400000000000000" pitchFamily="2" charset="-78"/>
                        </a:rPr>
                        <a:t> </a:t>
                      </a:r>
                      <a:r>
                        <a:rPr lang="fa-IR" sz="1400" dirty="0" err="1">
                          <a:cs typeface="B Nazanin" panose="00000400000000000000" pitchFamily="2" charset="-78"/>
                        </a:rPr>
                        <a:t>دامین</a:t>
                      </a:r>
                      <a:r>
                        <a:rPr lang="fa-IR" sz="1400" dirty="0">
                          <a:cs typeface="B Nazanin" panose="00000400000000000000" pitchFamily="2" charset="-78"/>
                        </a:rPr>
                        <a:t> </a:t>
                      </a:r>
                      <a:r>
                        <a:rPr lang="en-US" sz="1400" dirty="0">
                          <a:cs typeface="B Nazanin" panose="00000400000000000000" pitchFamily="2" charset="-78"/>
                        </a:rPr>
                        <a:t>.</a:t>
                      </a:r>
                      <a:r>
                        <a:rPr lang="en-US" sz="1400" dirty="0" err="1">
                          <a:cs typeface="B Nazanin" panose="00000400000000000000" pitchFamily="2" charset="-78"/>
                        </a:rPr>
                        <a:t>ir</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25/000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سالیانه باید پرداخت شود</a:t>
                      </a:r>
                    </a:p>
                  </a:txBody>
                  <a:tcPr/>
                </a:tc>
                <a:extLst>
                  <a:ext uri="{0D108BD9-81ED-4DB2-BD59-A6C34878D82A}">
                    <a16:rowId xmlns:a16="http://schemas.microsoft.com/office/drawing/2014/main" val="697939919"/>
                  </a:ext>
                </a:extLst>
              </a:tr>
              <a:tr h="370840">
                <a:tc>
                  <a:txBody>
                    <a:bodyPr/>
                    <a:lstStyle/>
                    <a:p>
                      <a:pPr algn="ctr" rtl="1"/>
                      <a:r>
                        <a:rPr lang="fa-IR" sz="1400" dirty="0">
                          <a:cs typeface="B Nazanin" panose="00000400000000000000" pitchFamily="2" charset="-78"/>
                        </a:rPr>
                        <a:t>4</a:t>
                      </a:r>
                    </a:p>
                  </a:txBody>
                  <a:tcPr/>
                </a:tc>
                <a:tc>
                  <a:txBody>
                    <a:bodyPr/>
                    <a:lstStyle/>
                    <a:p>
                      <a:pPr algn="ctr" rtl="1"/>
                      <a:r>
                        <a:rPr lang="fa-IR" sz="1400" dirty="0">
                          <a:cs typeface="B Nazanin" panose="00000400000000000000" pitchFamily="2" charset="-78"/>
                        </a:rPr>
                        <a:t>هزینه میزبانی </a:t>
                      </a:r>
                      <a:r>
                        <a:rPr lang="fa-IR" sz="1400" dirty="0" err="1">
                          <a:cs typeface="B Nazanin" panose="00000400000000000000" pitchFamily="2" charset="-78"/>
                        </a:rPr>
                        <a:t>هاست</a:t>
                      </a:r>
                      <a:r>
                        <a:rPr lang="fa-IR" sz="1400" dirty="0">
                          <a:cs typeface="B Nazanin" panose="00000400000000000000" pitchFamily="2" charset="-78"/>
                        </a:rPr>
                        <a:t> مناسب</a:t>
                      </a:r>
                    </a:p>
                  </a:txBody>
                  <a:tcPr/>
                </a:tc>
                <a:tc>
                  <a:txBody>
                    <a:bodyPr/>
                    <a:lstStyle/>
                    <a:p>
                      <a:pPr algn="ctr" rtl="1"/>
                      <a:r>
                        <a:rPr lang="fa-IR" sz="1400" dirty="0">
                          <a:cs typeface="B Nazanin" panose="00000400000000000000" pitchFamily="2" charset="-78"/>
                        </a:rPr>
                        <a:t>1600/000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ماهیانه یا سالیانه می تواند پرداخت شود</a:t>
                      </a:r>
                    </a:p>
                  </a:txBody>
                  <a:tcPr/>
                </a:tc>
                <a:extLst>
                  <a:ext uri="{0D108BD9-81ED-4DB2-BD59-A6C34878D82A}">
                    <a16:rowId xmlns:a16="http://schemas.microsoft.com/office/drawing/2014/main" val="1979656568"/>
                  </a:ext>
                </a:extLst>
              </a:tr>
              <a:tr h="387773">
                <a:tc>
                  <a:txBody>
                    <a:bodyPr/>
                    <a:lstStyle/>
                    <a:p>
                      <a:pPr algn="ctr" rtl="1"/>
                      <a:r>
                        <a:rPr lang="fa-IR" sz="1400" dirty="0">
                          <a:cs typeface="B Nazanin" panose="00000400000000000000" pitchFamily="2" charset="-78"/>
                        </a:rPr>
                        <a:t>5</a:t>
                      </a:r>
                    </a:p>
                  </a:txBody>
                  <a:tcPr/>
                </a:tc>
                <a:tc>
                  <a:txBody>
                    <a:bodyPr/>
                    <a:lstStyle/>
                    <a:p>
                      <a:pPr algn="ctr" rtl="1"/>
                      <a:r>
                        <a:rPr lang="en-US" sz="1400" dirty="0">
                          <a:cs typeface="B Nazanin" panose="00000400000000000000" pitchFamily="2" charset="-78"/>
                        </a:rPr>
                        <a:t>Google </a:t>
                      </a:r>
                      <a:r>
                        <a:rPr lang="en-US" sz="1400" dirty="0" err="1">
                          <a:cs typeface="B Nazanin" panose="00000400000000000000" pitchFamily="2" charset="-78"/>
                        </a:rPr>
                        <a:t>tranclate</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بدون هزینه مطالب را با کیفیت پایین ترجمه می کند</a:t>
                      </a:r>
                    </a:p>
                  </a:txBody>
                  <a:tcPr/>
                </a:tc>
                <a:extLst>
                  <a:ext uri="{0D108BD9-81ED-4DB2-BD59-A6C34878D82A}">
                    <a16:rowId xmlns:a16="http://schemas.microsoft.com/office/drawing/2014/main" val="4085615285"/>
                  </a:ext>
                </a:extLst>
              </a:tr>
              <a:tr h="370840">
                <a:tc>
                  <a:txBody>
                    <a:bodyPr/>
                    <a:lstStyle/>
                    <a:p>
                      <a:pPr algn="ctr" rtl="1"/>
                      <a:r>
                        <a:rPr lang="fa-IR" sz="1400" dirty="0">
                          <a:cs typeface="B Nazanin" panose="00000400000000000000" pitchFamily="2" charset="-78"/>
                        </a:rPr>
                        <a:t>6</a:t>
                      </a:r>
                    </a:p>
                  </a:txBody>
                  <a:tcPr/>
                </a:tc>
                <a:tc>
                  <a:txBody>
                    <a:bodyPr/>
                    <a:lstStyle/>
                    <a:p>
                      <a:pPr algn="ctr" rtl="1"/>
                      <a:r>
                        <a:rPr lang="fa-IR" sz="1400" dirty="0">
                          <a:cs typeface="B Nazanin" panose="00000400000000000000" pitchFamily="2" charset="-78"/>
                        </a:rPr>
                        <a:t>مدیریت تولید محتوا</a:t>
                      </a:r>
                    </a:p>
                  </a:txBody>
                  <a:tcPr/>
                </a:tc>
                <a:tc>
                  <a:txBody>
                    <a:bodyPr/>
                    <a:lstStyle/>
                    <a:p>
                      <a:pPr algn="ctr" rtl="1"/>
                      <a:r>
                        <a:rPr lang="fa-IR" sz="1400" dirty="0">
                          <a:cs typeface="B Nazanin" panose="00000400000000000000" pitchFamily="2" charset="-78"/>
                        </a:rPr>
                        <a:t>36000/000</a:t>
                      </a:r>
                    </a:p>
                  </a:txBody>
                  <a:tcPr/>
                </a:tc>
                <a:tc>
                  <a:txBody>
                    <a:bodyPr/>
                    <a:lstStyle/>
                    <a:p>
                      <a:pPr algn="ctr" rtl="1"/>
                      <a:r>
                        <a:rPr lang="fa-IR" sz="1400" dirty="0">
                          <a:cs typeface="B Nazanin" panose="00000400000000000000" pitchFamily="2" charset="-78"/>
                        </a:rPr>
                        <a:t>3000/000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1 مطلب مدیریت شده در روز در سایت ارسال می گردد</a:t>
                      </a:r>
                    </a:p>
                  </a:txBody>
                  <a:tcPr/>
                </a:tc>
                <a:extLst>
                  <a:ext uri="{0D108BD9-81ED-4DB2-BD59-A6C34878D82A}">
                    <a16:rowId xmlns:a16="http://schemas.microsoft.com/office/drawing/2014/main" val="3113716012"/>
                  </a:ext>
                </a:extLst>
              </a:tr>
              <a:tr h="370840">
                <a:tc>
                  <a:txBody>
                    <a:bodyPr/>
                    <a:lstStyle/>
                    <a:p>
                      <a:pPr algn="ctr" rtl="1"/>
                      <a:r>
                        <a:rPr lang="fa-IR" sz="1400" dirty="0">
                          <a:cs typeface="B Nazanin" panose="00000400000000000000" pitchFamily="2" charset="-78"/>
                        </a:rPr>
                        <a:t>7</a:t>
                      </a:r>
                    </a:p>
                  </a:txBody>
                  <a:tcPr/>
                </a:tc>
                <a:tc>
                  <a:txBody>
                    <a:bodyPr/>
                    <a:lstStyle/>
                    <a:p>
                      <a:pPr algn="ctr" rtl="1"/>
                      <a:r>
                        <a:rPr lang="fa-IR" sz="1400" dirty="0">
                          <a:cs typeface="B Nazanin" panose="00000400000000000000" pitchFamily="2" charset="-78"/>
                        </a:rPr>
                        <a:t>مدیریت </a:t>
                      </a:r>
                      <a:r>
                        <a:rPr lang="fa-IR" sz="1400" dirty="0" err="1">
                          <a:cs typeface="B Nazanin" panose="00000400000000000000" pitchFamily="2" charset="-78"/>
                        </a:rPr>
                        <a:t>اینستاگرام</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12000/000</a:t>
                      </a:r>
                    </a:p>
                  </a:txBody>
                  <a:tcPr/>
                </a:tc>
                <a:tc>
                  <a:txBody>
                    <a:bodyPr/>
                    <a:lstStyle/>
                    <a:p>
                      <a:pPr algn="ctr" rtl="1"/>
                      <a:r>
                        <a:rPr lang="fa-IR" sz="1400" dirty="0">
                          <a:cs typeface="B Nazanin" panose="00000400000000000000" pitchFamily="2" charset="-78"/>
                        </a:rPr>
                        <a:t>1000/000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روزانه 1 مطلب در </a:t>
                      </a:r>
                      <a:r>
                        <a:rPr lang="fa-IR" sz="1100" dirty="0" err="1">
                          <a:cs typeface="B Nazanin" panose="00000400000000000000" pitchFamily="2" charset="-78"/>
                        </a:rPr>
                        <a:t>اینستا</a:t>
                      </a:r>
                      <a:r>
                        <a:rPr lang="fa-IR" sz="1100" dirty="0">
                          <a:cs typeface="B Nazanin" panose="00000400000000000000" pitchFamily="2" charset="-78"/>
                        </a:rPr>
                        <a:t> ارسال می گردد و کامنت ها و </a:t>
                      </a:r>
                      <a:r>
                        <a:rPr lang="fa-IR" sz="1100" dirty="0" err="1">
                          <a:cs typeface="B Nazanin" panose="00000400000000000000" pitchFamily="2" charset="-78"/>
                        </a:rPr>
                        <a:t>استوری</a:t>
                      </a:r>
                      <a:r>
                        <a:rPr lang="fa-IR" sz="1100" dirty="0">
                          <a:cs typeface="B Nazanin" panose="00000400000000000000" pitchFamily="2" charset="-78"/>
                        </a:rPr>
                        <a:t> ها ایجاد و مدیریت می شود</a:t>
                      </a:r>
                    </a:p>
                  </a:txBody>
                  <a:tcPr/>
                </a:tc>
                <a:extLst>
                  <a:ext uri="{0D108BD9-81ED-4DB2-BD59-A6C34878D82A}">
                    <a16:rowId xmlns:a16="http://schemas.microsoft.com/office/drawing/2014/main" val="4172847368"/>
                  </a:ext>
                </a:extLst>
              </a:tr>
              <a:tr h="370840">
                <a:tc>
                  <a:txBody>
                    <a:bodyPr/>
                    <a:lstStyle/>
                    <a:p>
                      <a:pPr algn="ctr" rtl="1"/>
                      <a:r>
                        <a:rPr lang="fa-IR" sz="1400" dirty="0">
                          <a:cs typeface="B Nazanin" panose="00000400000000000000" pitchFamily="2" charset="-78"/>
                        </a:rPr>
                        <a:t>8</a:t>
                      </a:r>
                    </a:p>
                  </a:txBody>
                  <a:tcPr/>
                </a:tc>
                <a:tc>
                  <a:txBody>
                    <a:bodyPr/>
                    <a:lstStyle/>
                    <a:p>
                      <a:pPr algn="ctr" rtl="1"/>
                      <a:r>
                        <a:rPr lang="fa-IR" sz="1400" dirty="0">
                          <a:cs typeface="B Nazanin" panose="00000400000000000000" pitchFamily="2" charset="-78"/>
                        </a:rPr>
                        <a:t>مدیریت مطالب کانال </a:t>
                      </a:r>
                      <a:r>
                        <a:rPr lang="fa-IR" sz="1400" dirty="0" err="1">
                          <a:cs typeface="B Nazanin" panose="00000400000000000000" pitchFamily="2" charset="-78"/>
                        </a:rPr>
                        <a:t>تلگرام</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6000/000</a:t>
                      </a:r>
                    </a:p>
                  </a:txBody>
                  <a:tcPr/>
                </a:tc>
                <a:tc>
                  <a:txBody>
                    <a:bodyPr/>
                    <a:lstStyle/>
                    <a:p>
                      <a:pPr algn="ctr" rtl="1"/>
                      <a:r>
                        <a:rPr lang="fa-IR" sz="1400" dirty="0">
                          <a:cs typeface="B Nazanin" panose="00000400000000000000" pitchFamily="2" charset="-78"/>
                        </a:rPr>
                        <a:t>500/000</a:t>
                      </a:r>
                    </a:p>
                  </a:txBody>
                  <a:tcPr/>
                </a:tc>
                <a:tc>
                  <a:txBody>
                    <a:bodyPr/>
                    <a:lstStyle/>
                    <a:p>
                      <a:pPr algn="ctr" rtl="1"/>
                      <a:endParaRPr lang="fa-IR" sz="1400">
                        <a:cs typeface="B Nazanin" panose="00000400000000000000" pitchFamily="2" charset="-78"/>
                      </a:endParaRPr>
                    </a:p>
                  </a:txBody>
                  <a:tcPr/>
                </a:tc>
                <a:tc>
                  <a:txBody>
                    <a:bodyPr/>
                    <a:lstStyle/>
                    <a:p>
                      <a:pPr algn="ctr" rtl="1"/>
                      <a:r>
                        <a:rPr lang="fa-IR" sz="1100" dirty="0">
                          <a:cs typeface="B Nazanin" panose="00000400000000000000" pitchFamily="2" charset="-78"/>
                        </a:rPr>
                        <a:t>روزانه مطالب سایت در کانال </a:t>
                      </a:r>
                      <a:r>
                        <a:rPr lang="fa-IR" sz="1100" dirty="0" err="1">
                          <a:cs typeface="B Nazanin" panose="00000400000000000000" pitchFamily="2" charset="-78"/>
                        </a:rPr>
                        <a:t>تلگرام</a:t>
                      </a:r>
                      <a:r>
                        <a:rPr lang="fa-IR" sz="1100" dirty="0">
                          <a:cs typeface="B Nazanin" panose="00000400000000000000" pitchFamily="2" charset="-78"/>
                        </a:rPr>
                        <a:t> ارسال می گردد</a:t>
                      </a:r>
                    </a:p>
                  </a:txBody>
                  <a:tcPr/>
                </a:tc>
                <a:extLst>
                  <a:ext uri="{0D108BD9-81ED-4DB2-BD59-A6C34878D82A}">
                    <a16:rowId xmlns:a16="http://schemas.microsoft.com/office/drawing/2014/main" val="986119899"/>
                  </a:ext>
                </a:extLst>
              </a:tr>
              <a:tr h="370840">
                <a:tc>
                  <a:txBody>
                    <a:bodyPr/>
                    <a:lstStyle/>
                    <a:p>
                      <a:pPr algn="ctr" rtl="1"/>
                      <a:r>
                        <a:rPr lang="fa-IR" sz="1400" dirty="0">
                          <a:cs typeface="B Nazanin" panose="00000400000000000000" pitchFamily="2" charset="-78"/>
                        </a:rPr>
                        <a:t>9</a:t>
                      </a:r>
                    </a:p>
                  </a:txBody>
                  <a:tcPr/>
                </a:tc>
                <a:tc>
                  <a:txBody>
                    <a:bodyPr/>
                    <a:lstStyle/>
                    <a:p>
                      <a:pPr algn="ctr" rtl="1"/>
                      <a:r>
                        <a:rPr lang="fa-IR" sz="1400" dirty="0">
                          <a:cs typeface="B Nazanin" panose="00000400000000000000" pitchFamily="2" charset="-78"/>
                        </a:rPr>
                        <a:t>مدیریت مطالب </a:t>
                      </a:r>
                      <a:r>
                        <a:rPr lang="fa-IR" sz="1400" dirty="0" err="1">
                          <a:cs typeface="B Nazanin" panose="00000400000000000000" pitchFamily="2" charset="-78"/>
                        </a:rPr>
                        <a:t>فیسبوک</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6000/000</a:t>
                      </a:r>
                    </a:p>
                  </a:txBody>
                  <a:tcPr/>
                </a:tc>
                <a:tc>
                  <a:txBody>
                    <a:bodyPr/>
                    <a:lstStyle/>
                    <a:p>
                      <a:pPr algn="ctr" rtl="1"/>
                      <a:r>
                        <a:rPr lang="fa-IR" sz="1400" dirty="0">
                          <a:cs typeface="B Nazanin" panose="00000400000000000000" pitchFamily="2" charset="-78"/>
                        </a:rPr>
                        <a:t>500/000</a:t>
                      </a:r>
                    </a:p>
                  </a:txBody>
                  <a:tcPr/>
                </a:tc>
                <a:tc>
                  <a:txBody>
                    <a:bodyPr/>
                    <a:lstStyle/>
                    <a:p>
                      <a:pPr algn="ctr" rtl="1"/>
                      <a:endParaRPr lang="fa-IR" sz="1400">
                        <a:cs typeface="B Nazanin" panose="00000400000000000000" pitchFamily="2" charset="-78"/>
                      </a:endParaRPr>
                    </a:p>
                  </a:txBody>
                  <a:tcPr/>
                </a:tc>
                <a:tc>
                  <a:txBody>
                    <a:bodyPr/>
                    <a:lstStyle/>
                    <a:p>
                      <a:pPr algn="ctr" rtl="1"/>
                      <a:r>
                        <a:rPr lang="fa-IR" sz="1100" dirty="0">
                          <a:cs typeface="B Nazanin" panose="00000400000000000000" pitchFamily="2" charset="-78"/>
                        </a:rPr>
                        <a:t>روزانه مطالب سایت در </a:t>
                      </a:r>
                      <a:r>
                        <a:rPr lang="fa-IR" sz="1100" dirty="0" err="1">
                          <a:cs typeface="B Nazanin" panose="00000400000000000000" pitchFamily="2" charset="-78"/>
                        </a:rPr>
                        <a:t>فیسبوک</a:t>
                      </a:r>
                      <a:r>
                        <a:rPr lang="fa-IR" sz="1100" dirty="0">
                          <a:cs typeface="B Nazanin" panose="00000400000000000000" pitchFamily="2" charset="-78"/>
                        </a:rPr>
                        <a:t> ارسال می گردد</a:t>
                      </a:r>
                    </a:p>
                  </a:txBody>
                  <a:tcPr/>
                </a:tc>
                <a:extLst>
                  <a:ext uri="{0D108BD9-81ED-4DB2-BD59-A6C34878D82A}">
                    <a16:rowId xmlns:a16="http://schemas.microsoft.com/office/drawing/2014/main" val="2700821896"/>
                  </a:ext>
                </a:extLst>
              </a:tr>
              <a:tr h="370840">
                <a:tc>
                  <a:txBody>
                    <a:bodyPr/>
                    <a:lstStyle/>
                    <a:p>
                      <a:pPr algn="ctr" rtl="1"/>
                      <a:r>
                        <a:rPr lang="fa-IR" sz="1400" dirty="0">
                          <a:cs typeface="B Nazanin" panose="00000400000000000000" pitchFamily="2" charset="-78"/>
                        </a:rPr>
                        <a:t>جمع</a:t>
                      </a:r>
                    </a:p>
                  </a:txBody>
                  <a:tcPr/>
                </a:tc>
                <a:tc>
                  <a:txBody>
                    <a:bodyPr/>
                    <a:lstStyle/>
                    <a:p>
                      <a:pPr algn="ctr" rtl="1"/>
                      <a:r>
                        <a:rPr lang="fa-IR" sz="1400" dirty="0">
                          <a:cs typeface="B Nazanin" panose="00000400000000000000" pitchFamily="2" charset="-78"/>
                        </a:rPr>
                        <a:t>جمع کلیه خدمات پیشنهادی</a:t>
                      </a:r>
                    </a:p>
                  </a:txBody>
                  <a:tcPr/>
                </a:tc>
                <a:tc>
                  <a:txBody>
                    <a:bodyPr/>
                    <a:lstStyle/>
                    <a:p>
                      <a:pPr algn="ctr" rtl="1"/>
                      <a:r>
                        <a:rPr lang="fa-IR" sz="1400" dirty="0">
                          <a:cs typeface="B Nazanin" panose="00000400000000000000" pitchFamily="2" charset="-78"/>
                        </a:rPr>
                        <a:t>62425/000</a:t>
                      </a:r>
                    </a:p>
                  </a:txBody>
                  <a:tcPr/>
                </a:tc>
                <a:tc>
                  <a:txBody>
                    <a:bodyPr/>
                    <a:lstStyle/>
                    <a:p>
                      <a:pPr algn="ctr" rtl="1"/>
                      <a:r>
                        <a:rPr lang="fa-IR" sz="1400" dirty="0">
                          <a:cs typeface="B Nazanin" panose="00000400000000000000" pitchFamily="2" charset="-78"/>
                        </a:rPr>
                        <a:t>14/500/000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6/000/000</a:t>
                      </a:r>
                    </a:p>
                  </a:txBody>
                  <a:tcPr/>
                </a:tc>
                <a:tc>
                  <a:txBody>
                    <a:bodyPr/>
                    <a:lstStyle/>
                    <a:p>
                      <a:pPr algn="ctr" rtl="1"/>
                      <a:endParaRPr lang="fa-IR" sz="1100" dirty="0">
                        <a:cs typeface="B Nazanin" panose="00000400000000000000" pitchFamily="2" charset="-78"/>
                      </a:endParaRPr>
                    </a:p>
                  </a:txBody>
                  <a:tcPr/>
                </a:tc>
                <a:extLst>
                  <a:ext uri="{0D108BD9-81ED-4DB2-BD59-A6C34878D82A}">
                    <a16:rowId xmlns:a16="http://schemas.microsoft.com/office/drawing/2014/main" val="143032122"/>
                  </a:ext>
                </a:extLst>
              </a:tr>
            </a:tbl>
          </a:graphicData>
        </a:graphic>
      </p:graphicFrame>
      <p:sp>
        <p:nvSpPr>
          <p:cNvPr id="3" name="TextBox 2">
            <a:extLst>
              <a:ext uri="{FF2B5EF4-FFF2-40B4-BE49-F238E27FC236}">
                <a16:creationId xmlns:a16="http://schemas.microsoft.com/office/drawing/2014/main" id="{C723CE91-8078-72DD-4272-E0EA18026E7C}"/>
              </a:ext>
            </a:extLst>
          </p:cNvPr>
          <p:cNvSpPr txBox="1"/>
          <p:nvPr/>
        </p:nvSpPr>
        <p:spPr>
          <a:xfrm>
            <a:off x="2320492" y="104157"/>
            <a:ext cx="9055966" cy="338554"/>
          </a:xfrm>
          <a:prstGeom prst="rect">
            <a:avLst/>
          </a:prstGeom>
          <a:noFill/>
        </p:spPr>
        <p:txBody>
          <a:bodyPr wrap="square" rtlCol="1">
            <a:spAutoFit/>
          </a:bodyPr>
          <a:lstStyle/>
          <a:p>
            <a:pPr algn="r" rtl="1"/>
            <a:r>
              <a:rPr lang="fa-IR" sz="1600" b="1" dirty="0">
                <a:solidFill>
                  <a:srgbClr val="FF0000"/>
                </a:solidFill>
                <a:cs typeface="B Nazanin" panose="00000400000000000000" pitchFamily="2" charset="-78"/>
              </a:rPr>
              <a:t>جدول برآورد هزینه طراحی سایت با کیفیت </a:t>
            </a:r>
            <a:r>
              <a:rPr lang="en-US" sz="1600" b="1" dirty="0">
                <a:solidFill>
                  <a:srgbClr val="FF0000"/>
                </a:solidFill>
                <a:cs typeface="B Nazanin" panose="00000400000000000000" pitchFamily="2" charset="-78"/>
              </a:rPr>
              <a:t>B</a:t>
            </a:r>
            <a:r>
              <a:rPr lang="fa-IR" sz="1600" b="1" dirty="0">
                <a:solidFill>
                  <a:srgbClr val="FF0000"/>
                </a:solidFill>
                <a:cs typeface="B Nazanin" panose="00000400000000000000" pitchFamily="2" charset="-78"/>
              </a:rPr>
              <a:t> با کمک ترجمه </a:t>
            </a:r>
            <a:r>
              <a:rPr lang="fa-IR" sz="1600" b="1" dirty="0" err="1">
                <a:solidFill>
                  <a:srgbClr val="FF0000"/>
                </a:solidFill>
                <a:cs typeface="B Nazanin" panose="00000400000000000000" pitchFamily="2" charset="-78"/>
              </a:rPr>
              <a:t>گوگل</a:t>
            </a:r>
            <a:r>
              <a:rPr lang="fa-IR" sz="1600" b="1" dirty="0">
                <a:solidFill>
                  <a:srgbClr val="FF0000"/>
                </a:solidFill>
                <a:cs typeface="B Nazanin" panose="00000400000000000000" pitchFamily="2" charset="-78"/>
              </a:rPr>
              <a:t> </a:t>
            </a:r>
            <a:r>
              <a:rPr lang="fa-IR" sz="1600" b="1" dirty="0" err="1">
                <a:solidFill>
                  <a:srgbClr val="FF0000"/>
                </a:solidFill>
                <a:cs typeface="B Nazanin" panose="00000400000000000000" pitchFamily="2" charset="-78"/>
              </a:rPr>
              <a:t>ترنسلیت</a:t>
            </a:r>
            <a:r>
              <a:rPr lang="fa-IR" sz="1600" b="1" dirty="0">
                <a:solidFill>
                  <a:srgbClr val="FF0000"/>
                </a:solidFill>
                <a:cs typeface="B Nazanin" panose="00000400000000000000" pitchFamily="2" charset="-78"/>
              </a:rPr>
              <a:t> (کیفیت ترجمه متوسط و پایین)</a:t>
            </a:r>
          </a:p>
        </p:txBody>
      </p:sp>
      <p:sp>
        <p:nvSpPr>
          <p:cNvPr id="4" name="TextBox 3">
            <a:extLst>
              <a:ext uri="{FF2B5EF4-FFF2-40B4-BE49-F238E27FC236}">
                <a16:creationId xmlns:a16="http://schemas.microsoft.com/office/drawing/2014/main" id="{E9EA24ED-2D75-9999-6959-C1FDFC5EF62D}"/>
              </a:ext>
            </a:extLst>
          </p:cNvPr>
          <p:cNvSpPr txBox="1"/>
          <p:nvPr/>
        </p:nvSpPr>
        <p:spPr>
          <a:xfrm>
            <a:off x="485775" y="5184183"/>
            <a:ext cx="10672141" cy="1569660"/>
          </a:xfrm>
          <a:prstGeom prst="rect">
            <a:avLst/>
          </a:prstGeom>
          <a:noFill/>
        </p:spPr>
        <p:txBody>
          <a:bodyPr wrap="square" rtlCol="1">
            <a:spAutoFit/>
          </a:bodyPr>
          <a:lstStyle/>
          <a:p>
            <a:pPr algn="justLow" rtl="1"/>
            <a:r>
              <a:rPr lang="fa-IR" sz="1600" dirty="0">
                <a:cs typeface="B Nazanin" panose="00000400000000000000" pitchFamily="2" charset="-78"/>
              </a:rPr>
              <a:t>در این </a:t>
            </a:r>
            <a:r>
              <a:rPr lang="fa-IR" sz="1600" dirty="0" err="1">
                <a:cs typeface="B Nazanin" panose="00000400000000000000" pitchFamily="2" charset="-78"/>
              </a:rPr>
              <a:t>پنل</a:t>
            </a:r>
            <a:r>
              <a:rPr lang="fa-IR" sz="1600" dirty="0">
                <a:cs typeface="B Nazanin" panose="00000400000000000000" pitchFamily="2" charset="-78"/>
              </a:rPr>
              <a:t> از خدمات ما برای شما سایتی را طراحی میکنیم و یا قسمتی را در سایت خود شما ایجاد میکنیم که جدید ترین موضوعات و اخبار و مطالب و همایش ها و کتاب ها و محصولات و کلیه پیام های مرتبط با کسب و کار شما در شبکه های اجتماعی ، به صورت فارسی ترجمه و در سایت ارسال شود . تعداد این مطالب روزانه حتی به 200 مطلب در روز هم شاید برسد ولی ما از بین این مطالب، مطالب مفید را جدا و سپس از نظر نگارشی ویرایش میکنیم و تصویر مرتبط با آن را ایجاد و مطلب را در سایت منتشر میکنیم. بنابراین ما فقط 1 مطلب در روز برای شما تولید می کنیم و آن را در شبکه های اجتماعی منتشر می کنیم. اگر بخواهید تعداد تولید مطلب در روز بیشتر شود هزینه مدیریت تولید محتوا بالاتر می رود . همچنین امکانی را فراهم مینماییم که سایر مطالب سایت های دیگر که معمولا حدود 100 مطلب در روز را شامل می شود را به صورت مدیریت نشده در </a:t>
            </a:r>
            <a:r>
              <a:rPr lang="fa-IR" sz="1600" dirty="0" err="1">
                <a:cs typeface="B Nazanin" panose="00000400000000000000" pitchFamily="2" charset="-78"/>
              </a:rPr>
              <a:t>آدرسی</a:t>
            </a:r>
            <a:r>
              <a:rPr lang="fa-IR" sz="1600" dirty="0">
                <a:cs typeface="B Nazanin" panose="00000400000000000000" pitchFamily="2" charset="-78"/>
              </a:rPr>
              <a:t> دیگر از سایت مشاهده و در اختیار کارمندان خود قرار دهید تا از نظر موضوعات روز و </a:t>
            </a:r>
            <a:r>
              <a:rPr lang="fa-IR" sz="1600" dirty="0" err="1">
                <a:cs typeface="B Nazanin" panose="00000400000000000000" pitchFamily="2" charset="-78"/>
              </a:rPr>
              <a:t>ترند</a:t>
            </a:r>
            <a:r>
              <a:rPr lang="fa-IR" sz="1600" dirty="0">
                <a:cs typeface="B Nazanin" panose="00000400000000000000" pitchFamily="2" charset="-78"/>
              </a:rPr>
              <a:t> در زمینه کسب و کار خود به روز باشند. </a:t>
            </a:r>
            <a:r>
              <a:rPr lang="fa-IR" sz="1600" dirty="0">
                <a:solidFill>
                  <a:srgbClr val="FF0000"/>
                </a:solidFill>
                <a:cs typeface="B Nazanin" panose="00000400000000000000" pitchFamily="2" charset="-78"/>
              </a:rPr>
              <a:t>(</a:t>
            </a:r>
            <a:r>
              <a:rPr lang="fa-IR" sz="1600" dirty="0" err="1">
                <a:solidFill>
                  <a:srgbClr val="FF0000"/>
                </a:solidFill>
                <a:cs typeface="B Nazanin" panose="00000400000000000000" pitchFamily="2" charset="-78"/>
              </a:rPr>
              <a:t>پنل</a:t>
            </a:r>
            <a:r>
              <a:rPr lang="fa-IR" sz="1600" dirty="0">
                <a:solidFill>
                  <a:srgbClr val="FF0000"/>
                </a:solidFill>
                <a:cs typeface="B Nazanin" panose="00000400000000000000" pitchFamily="2" charset="-78"/>
              </a:rPr>
              <a:t> </a:t>
            </a:r>
            <a:r>
              <a:rPr lang="en-US" sz="1600" dirty="0">
                <a:solidFill>
                  <a:srgbClr val="FF0000"/>
                </a:solidFill>
                <a:cs typeface="B Nazanin" panose="00000400000000000000" pitchFamily="2" charset="-78"/>
              </a:rPr>
              <a:t>C</a:t>
            </a:r>
            <a:r>
              <a:rPr lang="fa-IR" sz="1600" dirty="0">
                <a:solidFill>
                  <a:srgbClr val="FF0000"/>
                </a:solidFill>
                <a:cs typeface="B Nazanin" panose="00000400000000000000" pitchFamily="2" charset="-78"/>
              </a:rPr>
              <a:t>) </a:t>
            </a:r>
          </a:p>
        </p:txBody>
      </p:sp>
    </p:spTree>
    <p:extLst>
      <p:ext uri="{BB962C8B-B14F-4D97-AF65-F5344CB8AC3E}">
        <p14:creationId xmlns:p14="http://schemas.microsoft.com/office/powerpoint/2010/main" val="4148253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0AC3E1-9EFB-2433-BF87-4CAF94B4CD4E}"/>
              </a:ext>
            </a:extLst>
          </p:cNvPr>
          <p:cNvSpPr txBox="1"/>
          <p:nvPr/>
        </p:nvSpPr>
        <p:spPr>
          <a:xfrm>
            <a:off x="888783" y="442741"/>
            <a:ext cx="10560916" cy="338554"/>
          </a:xfrm>
          <a:prstGeom prst="rect">
            <a:avLst/>
          </a:prstGeom>
          <a:noFill/>
        </p:spPr>
        <p:txBody>
          <a:bodyPr wrap="square" rtlCol="1">
            <a:spAutoFit/>
          </a:bodyPr>
          <a:lstStyle/>
          <a:p>
            <a:pPr algn="ctr" rtl="1"/>
            <a:r>
              <a:rPr lang="fa-IR" sz="1600" dirty="0">
                <a:cs typeface="B Nazanin" panose="00000400000000000000" pitchFamily="2" charset="-78"/>
              </a:rPr>
              <a:t>در جدول زیر هزینه های حدودی به تومان محاسبه شده است و هزینه های نهایی با توجه به قیمت دلار تغییر خواهد کرد.</a:t>
            </a:r>
          </a:p>
        </p:txBody>
      </p:sp>
      <p:graphicFrame>
        <p:nvGraphicFramePr>
          <p:cNvPr id="2" name="Table 2">
            <a:extLst>
              <a:ext uri="{FF2B5EF4-FFF2-40B4-BE49-F238E27FC236}">
                <a16:creationId xmlns:a16="http://schemas.microsoft.com/office/drawing/2014/main" id="{A5AB8CBF-34EA-64B5-EF7A-E96E6B1CE589}"/>
              </a:ext>
            </a:extLst>
          </p:cNvPr>
          <p:cNvGraphicFramePr>
            <a:graphicFrameLocks noGrp="1"/>
          </p:cNvGraphicFramePr>
          <p:nvPr>
            <p:extLst>
              <p:ext uri="{D42A27DB-BD31-4B8C-83A1-F6EECF244321}">
                <p14:modId xmlns:p14="http://schemas.microsoft.com/office/powerpoint/2010/main" val="3535429600"/>
              </p:ext>
            </p:extLst>
          </p:nvPr>
        </p:nvGraphicFramePr>
        <p:xfrm>
          <a:off x="742301" y="781295"/>
          <a:ext cx="10560916" cy="4466167"/>
        </p:xfrm>
        <a:graphic>
          <a:graphicData uri="http://schemas.openxmlformats.org/drawingml/2006/table">
            <a:tbl>
              <a:tblPr rtl="1" firstRow="1" bandRow="1">
                <a:tableStyleId>{93296810-A885-4BE3-A3E7-6D5BEEA58F35}</a:tableStyleId>
              </a:tblPr>
              <a:tblGrid>
                <a:gridCol w="755560">
                  <a:extLst>
                    <a:ext uri="{9D8B030D-6E8A-4147-A177-3AD203B41FA5}">
                      <a16:colId xmlns:a16="http://schemas.microsoft.com/office/drawing/2014/main" val="3952421674"/>
                    </a:ext>
                  </a:extLst>
                </a:gridCol>
                <a:gridCol w="2078127">
                  <a:extLst>
                    <a:ext uri="{9D8B030D-6E8A-4147-A177-3AD203B41FA5}">
                      <a16:colId xmlns:a16="http://schemas.microsoft.com/office/drawing/2014/main" val="3303565667"/>
                    </a:ext>
                  </a:extLst>
                </a:gridCol>
                <a:gridCol w="1619250">
                  <a:extLst>
                    <a:ext uri="{9D8B030D-6E8A-4147-A177-3AD203B41FA5}">
                      <a16:colId xmlns:a16="http://schemas.microsoft.com/office/drawing/2014/main" val="3067831543"/>
                    </a:ext>
                  </a:extLst>
                </a:gridCol>
                <a:gridCol w="1724025">
                  <a:extLst>
                    <a:ext uri="{9D8B030D-6E8A-4147-A177-3AD203B41FA5}">
                      <a16:colId xmlns:a16="http://schemas.microsoft.com/office/drawing/2014/main" val="3517420503"/>
                    </a:ext>
                  </a:extLst>
                </a:gridCol>
                <a:gridCol w="1609725">
                  <a:extLst>
                    <a:ext uri="{9D8B030D-6E8A-4147-A177-3AD203B41FA5}">
                      <a16:colId xmlns:a16="http://schemas.microsoft.com/office/drawing/2014/main" val="2684838130"/>
                    </a:ext>
                  </a:extLst>
                </a:gridCol>
                <a:gridCol w="2774229">
                  <a:extLst>
                    <a:ext uri="{9D8B030D-6E8A-4147-A177-3AD203B41FA5}">
                      <a16:colId xmlns:a16="http://schemas.microsoft.com/office/drawing/2014/main" val="1790182984"/>
                    </a:ext>
                  </a:extLst>
                </a:gridCol>
              </a:tblGrid>
              <a:tr h="461434">
                <a:tc>
                  <a:txBody>
                    <a:bodyPr/>
                    <a:lstStyle/>
                    <a:p>
                      <a:pPr algn="ctr" rtl="1"/>
                      <a:r>
                        <a:rPr lang="fa-IR" sz="1400" dirty="0">
                          <a:cs typeface="B Nazanin" panose="00000400000000000000" pitchFamily="2" charset="-78"/>
                        </a:rPr>
                        <a:t>ردیف</a:t>
                      </a:r>
                    </a:p>
                  </a:txBody>
                  <a:tcPr/>
                </a:tc>
                <a:tc>
                  <a:txBody>
                    <a:bodyPr/>
                    <a:lstStyle/>
                    <a:p>
                      <a:pPr algn="ctr" rtl="1"/>
                      <a:r>
                        <a:rPr lang="fa-IR" sz="1400" dirty="0">
                          <a:cs typeface="B Nazanin" panose="00000400000000000000" pitchFamily="2" charset="-78"/>
                        </a:rPr>
                        <a:t>خدمات کیفیت </a:t>
                      </a:r>
                      <a:r>
                        <a:rPr lang="en-US" sz="1400" dirty="0">
                          <a:cs typeface="B Nazanin" panose="00000400000000000000" pitchFamily="2" charset="-78"/>
                        </a:rPr>
                        <a:t>C</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قیمت سالیانه(تومان)</a:t>
                      </a:r>
                    </a:p>
                  </a:txBody>
                  <a:tcPr/>
                </a:tc>
                <a:tc>
                  <a:txBody>
                    <a:bodyPr/>
                    <a:lstStyle/>
                    <a:p>
                      <a:pPr algn="ctr" rtl="1"/>
                      <a:r>
                        <a:rPr lang="fa-IR" sz="1400" dirty="0">
                          <a:cs typeface="B Nazanin" panose="00000400000000000000" pitchFamily="2" charset="-78"/>
                        </a:rPr>
                        <a:t>قیمت ماهیانه(تومان)</a:t>
                      </a:r>
                    </a:p>
                  </a:txBody>
                  <a:tcPr/>
                </a:tc>
                <a:tc>
                  <a:txBody>
                    <a:bodyPr/>
                    <a:lstStyle/>
                    <a:p>
                      <a:pPr algn="ctr" rtl="1"/>
                      <a:r>
                        <a:rPr lang="fa-IR" sz="1400" dirty="0">
                          <a:cs typeface="B Nazanin" panose="00000400000000000000" pitchFamily="2" charset="-78"/>
                        </a:rPr>
                        <a:t>قیمت یک بار پرداخت</a:t>
                      </a:r>
                    </a:p>
                  </a:txBody>
                  <a:tcPr/>
                </a:tc>
                <a:tc>
                  <a:txBody>
                    <a:bodyPr/>
                    <a:lstStyle/>
                    <a:p>
                      <a:pPr algn="ctr" rtl="1"/>
                      <a:r>
                        <a:rPr lang="fa-IR" sz="1400" dirty="0">
                          <a:cs typeface="B Nazanin" panose="00000400000000000000" pitchFamily="2" charset="-78"/>
                        </a:rPr>
                        <a:t>توضیحات</a:t>
                      </a:r>
                    </a:p>
                  </a:txBody>
                  <a:tcPr/>
                </a:tc>
                <a:extLst>
                  <a:ext uri="{0D108BD9-81ED-4DB2-BD59-A6C34878D82A}">
                    <a16:rowId xmlns:a16="http://schemas.microsoft.com/office/drawing/2014/main" val="2941768382"/>
                  </a:ext>
                </a:extLst>
              </a:tr>
              <a:tr h="370840">
                <a:tc>
                  <a:txBody>
                    <a:bodyPr/>
                    <a:lstStyle/>
                    <a:p>
                      <a:pPr algn="ctr" rtl="1"/>
                      <a:r>
                        <a:rPr lang="fa-IR" sz="1400" dirty="0">
                          <a:cs typeface="B Nazanin" panose="00000400000000000000" pitchFamily="2" charset="-78"/>
                        </a:rPr>
                        <a:t>1</a:t>
                      </a:r>
                    </a:p>
                  </a:txBody>
                  <a:tcPr/>
                </a:tc>
                <a:tc>
                  <a:txBody>
                    <a:bodyPr/>
                    <a:lstStyle/>
                    <a:p>
                      <a:pPr algn="ctr" rtl="1"/>
                      <a:r>
                        <a:rPr lang="fa-IR" sz="1400" dirty="0">
                          <a:cs typeface="B Nazanin" panose="00000400000000000000" pitchFamily="2" charset="-78"/>
                        </a:rPr>
                        <a:t>طراحی سایت</a:t>
                      </a:r>
                    </a:p>
                  </a:txBody>
                  <a:tcPr/>
                </a:tc>
                <a:tc>
                  <a:txBody>
                    <a:bodyPr/>
                    <a:lstStyle/>
                    <a:p>
                      <a:pPr algn="ctr" rtl="1"/>
                      <a:r>
                        <a:rPr lang="fa-IR" sz="1400" dirty="0">
                          <a:cs typeface="B Nazanin" panose="00000400000000000000" pitchFamily="2" charset="-78"/>
                        </a:rPr>
                        <a:t>*</a:t>
                      </a:r>
                    </a:p>
                  </a:txBody>
                  <a:tcPr/>
                </a:tc>
                <a:tc>
                  <a:txBody>
                    <a:bodyPr/>
                    <a:lstStyle/>
                    <a:p>
                      <a:pPr algn="ctr" rtl="1"/>
                      <a:r>
                        <a:rPr lang="fa-IR" sz="1400" dirty="0">
                          <a:cs typeface="B Nazanin" panose="00000400000000000000" pitchFamily="2" charset="-78"/>
                        </a:rPr>
                        <a:t>*</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5/000/000</a:t>
                      </a:r>
                    </a:p>
                  </a:txBody>
                  <a:tcPr/>
                </a:tc>
                <a:tc>
                  <a:txBody>
                    <a:bodyPr/>
                    <a:lstStyle/>
                    <a:p>
                      <a:pPr algn="ctr" rtl="1"/>
                      <a:r>
                        <a:rPr lang="fa-IR" sz="1100" dirty="0">
                          <a:cs typeface="B Nazanin" panose="00000400000000000000" pitchFamily="2" charset="-78"/>
                        </a:rPr>
                        <a:t>طراحی سایت  شرکتی یا </a:t>
                      </a:r>
                      <a:r>
                        <a:rPr lang="fa-IR" sz="1100" dirty="0" err="1">
                          <a:cs typeface="B Nazanin" panose="00000400000000000000" pitchFamily="2" charset="-78"/>
                        </a:rPr>
                        <a:t>فروشگاهی</a:t>
                      </a:r>
                      <a:r>
                        <a:rPr lang="fa-IR" sz="1100" dirty="0">
                          <a:cs typeface="B Nazanin" panose="00000400000000000000" pitchFamily="2" charset="-78"/>
                        </a:rPr>
                        <a:t> یا مجله ای یا هر سه با </a:t>
                      </a:r>
                      <a:r>
                        <a:rPr lang="fa-IR" sz="1100" dirty="0" err="1">
                          <a:cs typeface="B Nazanin" panose="00000400000000000000" pitchFamily="2" charset="-78"/>
                        </a:rPr>
                        <a:t>وردپرس</a:t>
                      </a:r>
                      <a:r>
                        <a:rPr lang="fa-IR" sz="1100" dirty="0">
                          <a:cs typeface="B Nazanin" panose="00000400000000000000" pitchFamily="2" charset="-78"/>
                        </a:rPr>
                        <a:t> با افزونه های کاربردی و </a:t>
                      </a:r>
                      <a:r>
                        <a:rPr lang="en-US" sz="1100" dirty="0" err="1">
                          <a:cs typeface="B Nazanin" panose="00000400000000000000" pitchFamily="2" charset="-78"/>
                        </a:rPr>
                        <a:t>seo</a:t>
                      </a:r>
                      <a:endParaRPr lang="fa-IR" sz="1100" dirty="0">
                        <a:cs typeface="B Nazanin" panose="00000400000000000000" pitchFamily="2" charset="-78"/>
                      </a:endParaRPr>
                    </a:p>
                  </a:txBody>
                  <a:tcPr/>
                </a:tc>
                <a:extLst>
                  <a:ext uri="{0D108BD9-81ED-4DB2-BD59-A6C34878D82A}">
                    <a16:rowId xmlns:a16="http://schemas.microsoft.com/office/drawing/2014/main" val="3421748765"/>
                  </a:ext>
                </a:extLst>
              </a:tr>
              <a:tr h="370840">
                <a:tc>
                  <a:txBody>
                    <a:bodyPr/>
                    <a:lstStyle/>
                    <a:p>
                      <a:pPr algn="ctr" rtl="1"/>
                      <a:r>
                        <a:rPr lang="fa-IR" sz="1400" dirty="0">
                          <a:cs typeface="B Nazanin" panose="00000400000000000000" pitchFamily="2" charset="-78"/>
                        </a:rPr>
                        <a:t>2</a:t>
                      </a:r>
                    </a:p>
                  </a:txBody>
                  <a:tcPr/>
                </a:tc>
                <a:tc>
                  <a:txBody>
                    <a:bodyPr/>
                    <a:lstStyle/>
                    <a:p>
                      <a:pPr algn="ctr" rtl="1"/>
                      <a:r>
                        <a:rPr lang="fa-IR" sz="1400" dirty="0">
                          <a:cs typeface="B Nazanin" panose="00000400000000000000" pitchFamily="2" charset="-78"/>
                        </a:rPr>
                        <a:t>هزینه </a:t>
                      </a:r>
                      <a:r>
                        <a:rPr lang="fa-IR" sz="1400" dirty="0" err="1">
                          <a:cs typeface="B Nazanin" panose="00000400000000000000" pitchFamily="2" charset="-78"/>
                        </a:rPr>
                        <a:t>شارژ</a:t>
                      </a:r>
                      <a:r>
                        <a:rPr lang="fa-IR" sz="1400" dirty="0">
                          <a:cs typeface="B Nazanin" panose="00000400000000000000" pitchFamily="2" charset="-78"/>
                        </a:rPr>
                        <a:t> </a:t>
                      </a:r>
                      <a:r>
                        <a:rPr lang="fa-IR" sz="1400" dirty="0" err="1">
                          <a:cs typeface="B Nazanin" panose="00000400000000000000" pitchFamily="2" charset="-78"/>
                        </a:rPr>
                        <a:t>دامین</a:t>
                      </a:r>
                      <a:r>
                        <a:rPr lang="fa-IR" sz="1400" dirty="0">
                          <a:cs typeface="B Nazanin" panose="00000400000000000000" pitchFamily="2" charset="-78"/>
                        </a:rPr>
                        <a:t> </a:t>
                      </a:r>
                      <a:r>
                        <a:rPr lang="en-US" sz="1400" dirty="0">
                          <a:cs typeface="B Nazanin" panose="00000400000000000000" pitchFamily="2" charset="-78"/>
                        </a:rPr>
                        <a:t>.com</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800/000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سالیانه باید پرداخت شود</a:t>
                      </a:r>
                    </a:p>
                  </a:txBody>
                  <a:tcPr/>
                </a:tc>
                <a:extLst>
                  <a:ext uri="{0D108BD9-81ED-4DB2-BD59-A6C34878D82A}">
                    <a16:rowId xmlns:a16="http://schemas.microsoft.com/office/drawing/2014/main" val="736176397"/>
                  </a:ext>
                </a:extLst>
              </a:tr>
              <a:tr h="370840">
                <a:tc>
                  <a:txBody>
                    <a:bodyPr/>
                    <a:lstStyle/>
                    <a:p>
                      <a:pPr algn="ctr" rtl="1"/>
                      <a:r>
                        <a:rPr lang="fa-IR" sz="1400" dirty="0">
                          <a:cs typeface="B Nazanin" panose="00000400000000000000" pitchFamily="2" charset="-78"/>
                        </a:rPr>
                        <a:t>3</a:t>
                      </a:r>
                    </a:p>
                  </a:txBody>
                  <a:tcPr/>
                </a:tc>
                <a:tc>
                  <a:txBody>
                    <a:bodyPr/>
                    <a:lstStyle/>
                    <a:p>
                      <a:pPr algn="ctr" rtl="1"/>
                      <a:r>
                        <a:rPr lang="fa-IR" sz="1400" dirty="0">
                          <a:cs typeface="B Nazanin" panose="00000400000000000000" pitchFamily="2" charset="-78"/>
                        </a:rPr>
                        <a:t>هزینه </a:t>
                      </a:r>
                      <a:r>
                        <a:rPr lang="fa-IR" sz="1400" dirty="0" err="1">
                          <a:cs typeface="B Nazanin" panose="00000400000000000000" pitchFamily="2" charset="-78"/>
                        </a:rPr>
                        <a:t>شارژ</a:t>
                      </a:r>
                      <a:r>
                        <a:rPr lang="fa-IR" sz="1400" dirty="0">
                          <a:cs typeface="B Nazanin" panose="00000400000000000000" pitchFamily="2" charset="-78"/>
                        </a:rPr>
                        <a:t> </a:t>
                      </a:r>
                      <a:r>
                        <a:rPr lang="fa-IR" sz="1400" dirty="0" err="1">
                          <a:cs typeface="B Nazanin" panose="00000400000000000000" pitchFamily="2" charset="-78"/>
                        </a:rPr>
                        <a:t>دامین</a:t>
                      </a:r>
                      <a:r>
                        <a:rPr lang="fa-IR" sz="1400" dirty="0">
                          <a:cs typeface="B Nazanin" panose="00000400000000000000" pitchFamily="2" charset="-78"/>
                        </a:rPr>
                        <a:t> </a:t>
                      </a:r>
                      <a:r>
                        <a:rPr lang="en-US" sz="1400" dirty="0">
                          <a:cs typeface="B Nazanin" panose="00000400000000000000" pitchFamily="2" charset="-78"/>
                        </a:rPr>
                        <a:t>.</a:t>
                      </a:r>
                      <a:r>
                        <a:rPr lang="en-US" sz="1400" dirty="0" err="1">
                          <a:cs typeface="B Nazanin" panose="00000400000000000000" pitchFamily="2" charset="-78"/>
                        </a:rPr>
                        <a:t>ir</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25/000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سالیانه باید پرداخت شود</a:t>
                      </a:r>
                    </a:p>
                  </a:txBody>
                  <a:tcPr/>
                </a:tc>
                <a:extLst>
                  <a:ext uri="{0D108BD9-81ED-4DB2-BD59-A6C34878D82A}">
                    <a16:rowId xmlns:a16="http://schemas.microsoft.com/office/drawing/2014/main" val="697939919"/>
                  </a:ext>
                </a:extLst>
              </a:tr>
              <a:tr h="370840">
                <a:tc>
                  <a:txBody>
                    <a:bodyPr/>
                    <a:lstStyle/>
                    <a:p>
                      <a:pPr algn="ctr" rtl="1"/>
                      <a:r>
                        <a:rPr lang="fa-IR" sz="1400" dirty="0">
                          <a:cs typeface="B Nazanin" panose="00000400000000000000" pitchFamily="2" charset="-78"/>
                        </a:rPr>
                        <a:t>4</a:t>
                      </a:r>
                    </a:p>
                  </a:txBody>
                  <a:tcPr/>
                </a:tc>
                <a:tc>
                  <a:txBody>
                    <a:bodyPr/>
                    <a:lstStyle/>
                    <a:p>
                      <a:pPr algn="ctr" rtl="1"/>
                      <a:r>
                        <a:rPr lang="fa-IR" sz="1400" dirty="0">
                          <a:cs typeface="B Nazanin" panose="00000400000000000000" pitchFamily="2" charset="-78"/>
                        </a:rPr>
                        <a:t>هزینه میزبانی </a:t>
                      </a:r>
                      <a:r>
                        <a:rPr lang="fa-IR" sz="1400" dirty="0" err="1">
                          <a:cs typeface="B Nazanin" panose="00000400000000000000" pitchFamily="2" charset="-78"/>
                        </a:rPr>
                        <a:t>هاست</a:t>
                      </a:r>
                      <a:r>
                        <a:rPr lang="fa-IR" sz="1400" dirty="0">
                          <a:cs typeface="B Nazanin" panose="00000400000000000000" pitchFamily="2" charset="-78"/>
                        </a:rPr>
                        <a:t> مناسب</a:t>
                      </a:r>
                    </a:p>
                  </a:txBody>
                  <a:tcPr/>
                </a:tc>
                <a:tc>
                  <a:txBody>
                    <a:bodyPr/>
                    <a:lstStyle/>
                    <a:p>
                      <a:pPr algn="ctr" rtl="1"/>
                      <a:r>
                        <a:rPr lang="fa-IR" sz="1400" dirty="0">
                          <a:cs typeface="B Nazanin" panose="00000400000000000000" pitchFamily="2" charset="-78"/>
                        </a:rPr>
                        <a:t>1600/000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به صورت ماهیانه یا سالیانه می تواند پرداخت شود</a:t>
                      </a:r>
                    </a:p>
                  </a:txBody>
                  <a:tcPr/>
                </a:tc>
                <a:extLst>
                  <a:ext uri="{0D108BD9-81ED-4DB2-BD59-A6C34878D82A}">
                    <a16:rowId xmlns:a16="http://schemas.microsoft.com/office/drawing/2014/main" val="1979656568"/>
                  </a:ext>
                </a:extLst>
              </a:tr>
              <a:tr h="387773">
                <a:tc>
                  <a:txBody>
                    <a:bodyPr/>
                    <a:lstStyle/>
                    <a:p>
                      <a:pPr algn="ctr" rtl="1"/>
                      <a:r>
                        <a:rPr lang="fa-IR" sz="1400" dirty="0">
                          <a:cs typeface="B Nazanin" panose="00000400000000000000" pitchFamily="2" charset="-78"/>
                        </a:rPr>
                        <a:t>5</a:t>
                      </a:r>
                    </a:p>
                  </a:txBody>
                  <a:tcPr/>
                </a:tc>
                <a:tc>
                  <a:txBody>
                    <a:bodyPr/>
                    <a:lstStyle/>
                    <a:p>
                      <a:pPr algn="ctr" rtl="1"/>
                      <a:r>
                        <a:rPr lang="en-US" sz="1400" dirty="0">
                          <a:cs typeface="B Nazanin" panose="00000400000000000000" pitchFamily="2" charset="-78"/>
                        </a:rPr>
                        <a:t>Google </a:t>
                      </a:r>
                      <a:r>
                        <a:rPr lang="en-US" sz="1400" dirty="0" err="1">
                          <a:cs typeface="B Nazanin" panose="00000400000000000000" pitchFamily="2" charset="-78"/>
                        </a:rPr>
                        <a:t>tranclate</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بدون هزینه مطالب را با کیفیت پایین ترجمه می کند</a:t>
                      </a:r>
                    </a:p>
                  </a:txBody>
                  <a:tcPr/>
                </a:tc>
                <a:extLst>
                  <a:ext uri="{0D108BD9-81ED-4DB2-BD59-A6C34878D82A}">
                    <a16:rowId xmlns:a16="http://schemas.microsoft.com/office/drawing/2014/main" val="4085615285"/>
                  </a:ext>
                </a:extLst>
              </a:tr>
              <a:tr h="370840">
                <a:tc>
                  <a:txBody>
                    <a:bodyPr/>
                    <a:lstStyle/>
                    <a:p>
                      <a:pPr algn="ctr" rtl="1"/>
                      <a:r>
                        <a:rPr lang="fa-IR" sz="1400" dirty="0">
                          <a:cs typeface="B Nazanin" panose="00000400000000000000" pitchFamily="2" charset="-78"/>
                        </a:rPr>
                        <a:t>6</a:t>
                      </a:r>
                    </a:p>
                  </a:txBody>
                  <a:tcPr/>
                </a:tc>
                <a:tc>
                  <a:txBody>
                    <a:bodyPr/>
                    <a:lstStyle/>
                    <a:p>
                      <a:pPr algn="ctr" rtl="1"/>
                      <a:r>
                        <a:rPr lang="fa-IR" sz="1400" dirty="0">
                          <a:cs typeface="B Nazanin" panose="00000400000000000000" pitchFamily="2" charset="-78"/>
                        </a:rPr>
                        <a:t>مدیریت سایت و ارسال محتوا</a:t>
                      </a:r>
                    </a:p>
                  </a:txBody>
                  <a:tcPr/>
                </a:tc>
                <a:tc>
                  <a:txBody>
                    <a:bodyPr/>
                    <a:lstStyle/>
                    <a:p>
                      <a:pPr algn="ctr" rtl="1"/>
                      <a:r>
                        <a:rPr lang="fa-IR" sz="1400" dirty="0">
                          <a:cs typeface="B Nazanin" panose="00000400000000000000" pitchFamily="2" charset="-78"/>
                        </a:rPr>
                        <a:t>12000/000</a:t>
                      </a:r>
                    </a:p>
                  </a:txBody>
                  <a:tcPr/>
                </a:tc>
                <a:tc>
                  <a:txBody>
                    <a:bodyPr/>
                    <a:lstStyle/>
                    <a:p>
                      <a:pPr algn="ctr" rtl="1"/>
                      <a:r>
                        <a:rPr lang="fa-IR" sz="1400" dirty="0">
                          <a:cs typeface="B Nazanin" panose="00000400000000000000" pitchFamily="2" charset="-78"/>
                        </a:rPr>
                        <a:t>1/000/000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تا 100 مطلب </a:t>
                      </a:r>
                      <a:r>
                        <a:rPr lang="fa-IR" sz="1100" dirty="0">
                          <a:solidFill>
                            <a:srgbClr val="FF0000"/>
                          </a:solidFill>
                          <a:cs typeface="B Nazanin" panose="00000400000000000000" pitchFamily="2" charset="-78"/>
                        </a:rPr>
                        <a:t>مدیریت نشده </a:t>
                      </a:r>
                      <a:r>
                        <a:rPr lang="fa-IR" sz="1100" dirty="0">
                          <a:cs typeface="B Nazanin" panose="00000400000000000000" pitchFamily="2" charset="-78"/>
                        </a:rPr>
                        <a:t>در روز از سایت های مختلف کپی و در سایت ارسال می گردد و گاهی مطالب غیر مرتبط میتواند باشد و هیچ نظارتی بر مطالب نیست.</a:t>
                      </a:r>
                    </a:p>
                  </a:txBody>
                  <a:tcPr/>
                </a:tc>
                <a:extLst>
                  <a:ext uri="{0D108BD9-81ED-4DB2-BD59-A6C34878D82A}">
                    <a16:rowId xmlns:a16="http://schemas.microsoft.com/office/drawing/2014/main" val="3113716012"/>
                  </a:ext>
                </a:extLst>
              </a:tr>
              <a:tr h="370840">
                <a:tc>
                  <a:txBody>
                    <a:bodyPr/>
                    <a:lstStyle/>
                    <a:p>
                      <a:pPr algn="ctr" rtl="1"/>
                      <a:r>
                        <a:rPr lang="fa-IR" sz="1400" dirty="0">
                          <a:cs typeface="B Nazanin" panose="00000400000000000000" pitchFamily="2" charset="-78"/>
                        </a:rPr>
                        <a:t>7</a:t>
                      </a:r>
                    </a:p>
                  </a:txBody>
                  <a:tcPr/>
                </a:tc>
                <a:tc>
                  <a:txBody>
                    <a:bodyPr/>
                    <a:lstStyle/>
                    <a:p>
                      <a:pPr algn="ctr" rtl="1"/>
                      <a:r>
                        <a:rPr lang="fa-IR" sz="1400" dirty="0">
                          <a:cs typeface="B Nazanin" panose="00000400000000000000" pitchFamily="2" charset="-78"/>
                        </a:rPr>
                        <a:t>مدیریت </a:t>
                      </a:r>
                      <a:r>
                        <a:rPr lang="fa-IR" sz="1400" dirty="0" err="1">
                          <a:cs typeface="B Nazanin" panose="00000400000000000000" pitchFamily="2" charset="-78"/>
                        </a:rPr>
                        <a:t>اینستاگرام</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0</a:t>
                      </a:r>
                    </a:p>
                  </a:txBody>
                  <a:tcPr/>
                </a:tc>
                <a:tc>
                  <a:txBody>
                    <a:bodyPr/>
                    <a:lstStyle/>
                    <a:p>
                      <a:pPr algn="ctr" rtl="1"/>
                      <a:r>
                        <a:rPr lang="fa-IR" sz="1400" dirty="0">
                          <a:cs typeface="B Nazanin" panose="00000400000000000000" pitchFamily="2" charset="-78"/>
                        </a:rPr>
                        <a:t>0</a:t>
                      </a:r>
                    </a:p>
                  </a:txBody>
                  <a:tcPr/>
                </a:tc>
                <a:tc>
                  <a:txBody>
                    <a:bodyPr/>
                    <a:lstStyle/>
                    <a:p>
                      <a:pPr algn="ctr" rtl="1"/>
                      <a:endParaRPr lang="fa-IR" sz="1400" dirty="0">
                        <a:cs typeface="B Nazanin" panose="00000400000000000000" pitchFamily="2" charset="-78"/>
                      </a:endParaRPr>
                    </a:p>
                  </a:txBody>
                  <a:tcPr/>
                </a:tc>
                <a:tc>
                  <a:txBody>
                    <a:bodyPr/>
                    <a:lstStyle/>
                    <a:p>
                      <a:pPr algn="ctr" rtl="1"/>
                      <a:r>
                        <a:rPr lang="fa-IR" sz="1100" dirty="0">
                          <a:cs typeface="B Nazanin" panose="00000400000000000000" pitchFamily="2" charset="-78"/>
                        </a:rPr>
                        <a:t>نداریم</a:t>
                      </a:r>
                    </a:p>
                  </a:txBody>
                  <a:tcPr/>
                </a:tc>
                <a:extLst>
                  <a:ext uri="{0D108BD9-81ED-4DB2-BD59-A6C34878D82A}">
                    <a16:rowId xmlns:a16="http://schemas.microsoft.com/office/drawing/2014/main" val="4172847368"/>
                  </a:ext>
                </a:extLst>
              </a:tr>
              <a:tr h="370840">
                <a:tc>
                  <a:txBody>
                    <a:bodyPr/>
                    <a:lstStyle/>
                    <a:p>
                      <a:pPr algn="ctr" rtl="1"/>
                      <a:r>
                        <a:rPr lang="fa-IR" sz="1400" dirty="0">
                          <a:cs typeface="B Nazanin" panose="00000400000000000000" pitchFamily="2" charset="-78"/>
                        </a:rPr>
                        <a:t>8</a:t>
                      </a:r>
                    </a:p>
                  </a:txBody>
                  <a:tcPr/>
                </a:tc>
                <a:tc>
                  <a:txBody>
                    <a:bodyPr/>
                    <a:lstStyle/>
                    <a:p>
                      <a:pPr algn="ctr" rtl="1"/>
                      <a:r>
                        <a:rPr lang="fa-IR" sz="1400" dirty="0">
                          <a:cs typeface="B Nazanin" panose="00000400000000000000" pitchFamily="2" charset="-78"/>
                        </a:rPr>
                        <a:t>مدیریت مطالب کانال </a:t>
                      </a:r>
                      <a:r>
                        <a:rPr lang="fa-IR" sz="1400" dirty="0" err="1">
                          <a:cs typeface="B Nazanin" panose="00000400000000000000" pitchFamily="2" charset="-78"/>
                        </a:rPr>
                        <a:t>تلگرام</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6000/000</a:t>
                      </a:r>
                    </a:p>
                  </a:txBody>
                  <a:tcPr/>
                </a:tc>
                <a:tc>
                  <a:txBody>
                    <a:bodyPr/>
                    <a:lstStyle/>
                    <a:p>
                      <a:pPr algn="ctr" rtl="1"/>
                      <a:r>
                        <a:rPr lang="fa-IR" sz="1400" dirty="0">
                          <a:cs typeface="B Nazanin" panose="00000400000000000000" pitchFamily="2" charset="-78"/>
                        </a:rPr>
                        <a:t>500/000</a:t>
                      </a:r>
                    </a:p>
                  </a:txBody>
                  <a:tcPr/>
                </a:tc>
                <a:tc>
                  <a:txBody>
                    <a:bodyPr/>
                    <a:lstStyle/>
                    <a:p>
                      <a:pPr algn="ctr" rtl="1"/>
                      <a:endParaRPr lang="fa-IR" sz="1400">
                        <a:cs typeface="B Nazanin" panose="00000400000000000000" pitchFamily="2" charset="-78"/>
                      </a:endParaRPr>
                    </a:p>
                  </a:txBody>
                  <a:tcPr/>
                </a:tc>
                <a:tc>
                  <a:txBody>
                    <a:bodyPr/>
                    <a:lstStyle/>
                    <a:p>
                      <a:pPr algn="ctr" rtl="1"/>
                      <a:r>
                        <a:rPr lang="fa-IR" sz="1100" dirty="0">
                          <a:cs typeface="B Nazanin" panose="00000400000000000000" pitchFamily="2" charset="-78"/>
                        </a:rPr>
                        <a:t>روزانه مطالب سایت در کانال </a:t>
                      </a:r>
                      <a:r>
                        <a:rPr lang="fa-IR" sz="1100" dirty="0" err="1">
                          <a:cs typeface="B Nazanin" panose="00000400000000000000" pitchFamily="2" charset="-78"/>
                        </a:rPr>
                        <a:t>تلگرام</a:t>
                      </a:r>
                      <a:r>
                        <a:rPr lang="fa-IR" sz="1100" dirty="0">
                          <a:cs typeface="B Nazanin" panose="00000400000000000000" pitchFamily="2" charset="-78"/>
                        </a:rPr>
                        <a:t> ارسال می گردد</a:t>
                      </a:r>
                    </a:p>
                  </a:txBody>
                  <a:tcPr/>
                </a:tc>
                <a:extLst>
                  <a:ext uri="{0D108BD9-81ED-4DB2-BD59-A6C34878D82A}">
                    <a16:rowId xmlns:a16="http://schemas.microsoft.com/office/drawing/2014/main" val="986119899"/>
                  </a:ext>
                </a:extLst>
              </a:tr>
              <a:tr h="370840">
                <a:tc>
                  <a:txBody>
                    <a:bodyPr/>
                    <a:lstStyle/>
                    <a:p>
                      <a:pPr algn="ctr" rtl="1"/>
                      <a:r>
                        <a:rPr lang="fa-IR" sz="1400" dirty="0">
                          <a:cs typeface="B Nazanin" panose="00000400000000000000" pitchFamily="2" charset="-78"/>
                        </a:rPr>
                        <a:t>9</a:t>
                      </a:r>
                    </a:p>
                  </a:txBody>
                  <a:tcPr/>
                </a:tc>
                <a:tc>
                  <a:txBody>
                    <a:bodyPr/>
                    <a:lstStyle/>
                    <a:p>
                      <a:pPr algn="ctr" rtl="1"/>
                      <a:r>
                        <a:rPr lang="fa-IR" sz="1400" dirty="0">
                          <a:cs typeface="B Nazanin" panose="00000400000000000000" pitchFamily="2" charset="-78"/>
                        </a:rPr>
                        <a:t>مدیریت مطالب </a:t>
                      </a:r>
                      <a:r>
                        <a:rPr lang="fa-IR" sz="1400" dirty="0" err="1">
                          <a:cs typeface="B Nazanin" panose="00000400000000000000" pitchFamily="2" charset="-78"/>
                        </a:rPr>
                        <a:t>فیسبوک</a:t>
                      </a:r>
                      <a:endParaRPr lang="fa-IR" sz="1400" dirty="0">
                        <a:cs typeface="B Nazanin" panose="00000400000000000000" pitchFamily="2" charset="-78"/>
                      </a:endParaRPr>
                    </a:p>
                  </a:txBody>
                  <a:tcPr/>
                </a:tc>
                <a:tc>
                  <a:txBody>
                    <a:bodyPr/>
                    <a:lstStyle/>
                    <a:p>
                      <a:pPr algn="ctr" rtl="1"/>
                      <a:r>
                        <a:rPr lang="fa-IR" sz="1400" dirty="0">
                          <a:cs typeface="B Nazanin" panose="00000400000000000000" pitchFamily="2" charset="-78"/>
                        </a:rPr>
                        <a:t>0</a:t>
                      </a:r>
                    </a:p>
                  </a:txBody>
                  <a:tcPr/>
                </a:tc>
                <a:tc>
                  <a:txBody>
                    <a:bodyPr/>
                    <a:lstStyle/>
                    <a:p>
                      <a:pPr algn="ctr" rtl="1"/>
                      <a:r>
                        <a:rPr lang="fa-IR" sz="1400" dirty="0">
                          <a:cs typeface="B Nazanin" panose="00000400000000000000" pitchFamily="2" charset="-78"/>
                        </a:rPr>
                        <a:t>0</a:t>
                      </a:r>
                    </a:p>
                  </a:txBody>
                  <a:tcPr/>
                </a:tc>
                <a:tc>
                  <a:txBody>
                    <a:bodyPr/>
                    <a:lstStyle/>
                    <a:p>
                      <a:pPr algn="ctr" rtl="1"/>
                      <a:endParaRPr lang="fa-IR" sz="1400">
                        <a:cs typeface="B Nazanin" panose="00000400000000000000" pitchFamily="2" charset="-78"/>
                      </a:endParaRPr>
                    </a:p>
                  </a:txBody>
                  <a:tcPr/>
                </a:tc>
                <a:tc>
                  <a:txBody>
                    <a:bodyPr/>
                    <a:lstStyle/>
                    <a:p>
                      <a:pPr algn="ctr" rtl="1"/>
                      <a:r>
                        <a:rPr lang="fa-IR" sz="1100" dirty="0">
                          <a:cs typeface="B Nazanin" panose="00000400000000000000" pitchFamily="2" charset="-78"/>
                        </a:rPr>
                        <a:t>نداریم</a:t>
                      </a:r>
                    </a:p>
                  </a:txBody>
                  <a:tcPr/>
                </a:tc>
                <a:extLst>
                  <a:ext uri="{0D108BD9-81ED-4DB2-BD59-A6C34878D82A}">
                    <a16:rowId xmlns:a16="http://schemas.microsoft.com/office/drawing/2014/main" val="2700821896"/>
                  </a:ext>
                </a:extLst>
              </a:tr>
              <a:tr h="370840">
                <a:tc>
                  <a:txBody>
                    <a:bodyPr/>
                    <a:lstStyle/>
                    <a:p>
                      <a:pPr algn="ctr" rtl="1"/>
                      <a:r>
                        <a:rPr lang="fa-IR" sz="1400" dirty="0">
                          <a:cs typeface="B Nazanin" panose="00000400000000000000" pitchFamily="2" charset="-78"/>
                        </a:rPr>
                        <a:t>جمع</a:t>
                      </a:r>
                    </a:p>
                  </a:txBody>
                  <a:tcPr/>
                </a:tc>
                <a:tc>
                  <a:txBody>
                    <a:bodyPr/>
                    <a:lstStyle/>
                    <a:p>
                      <a:pPr algn="ctr" rtl="1"/>
                      <a:r>
                        <a:rPr lang="fa-IR" sz="1400" dirty="0">
                          <a:cs typeface="B Nazanin" panose="00000400000000000000" pitchFamily="2" charset="-78"/>
                        </a:rPr>
                        <a:t>جمع کلیه خدمات پیشنهادی</a:t>
                      </a:r>
                    </a:p>
                  </a:txBody>
                  <a:tcPr/>
                </a:tc>
                <a:tc>
                  <a:txBody>
                    <a:bodyPr/>
                    <a:lstStyle/>
                    <a:p>
                      <a:pPr algn="ctr" rtl="1"/>
                      <a:r>
                        <a:rPr lang="fa-IR" sz="1400" dirty="0">
                          <a:cs typeface="B Nazanin" panose="00000400000000000000" pitchFamily="2" charset="-78"/>
                        </a:rPr>
                        <a:t>20/425/000</a:t>
                      </a:r>
                    </a:p>
                  </a:txBody>
                  <a:tcPr/>
                </a:tc>
                <a:tc>
                  <a:txBody>
                    <a:bodyPr/>
                    <a:lstStyle/>
                    <a:p>
                      <a:pPr algn="ctr" rtl="1"/>
                      <a:r>
                        <a:rPr lang="fa-IR" sz="1400" dirty="0">
                          <a:cs typeface="B Nazanin" panose="00000400000000000000" pitchFamily="2" charset="-78"/>
                        </a:rPr>
                        <a:t>1/500/000</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400" dirty="0">
                          <a:cs typeface="B Nazanin" panose="00000400000000000000" pitchFamily="2" charset="-78"/>
                        </a:rPr>
                        <a:t>5/000/000</a:t>
                      </a:r>
                    </a:p>
                  </a:txBody>
                  <a:tcPr/>
                </a:tc>
                <a:tc>
                  <a:txBody>
                    <a:bodyPr/>
                    <a:lstStyle/>
                    <a:p>
                      <a:pPr algn="ctr" rtl="1"/>
                      <a:endParaRPr lang="fa-IR" sz="1100" dirty="0">
                        <a:cs typeface="B Nazanin" panose="00000400000000000000" pitchFamily="2" charset="-78"/>
                      </a:endParaRPr>
                    </a:p>
                  </a:txBody>
                  <a:tcPr/>
                </a:tc>
                <a:extLst>
                  <a:ext uri="{0D108BD9-81ED-4DB2-BD59-A6C34878D82A}">
                    <a16:rowId xmlns:a16="http://schemas.microsoft.com/office/drawing/2014/main" val="143032122"/>
                  </a:ext>
                </a:extLst>
              </a:tr>
            </a:tbl>
          </a:graphicData>
        </a:graphic>
      </p:graphicFrame>
      <p:sp>
        <p:nvSpPr>
          <p:cNvPr id="3" name="TextBox 2">
            <a:extLst>
              <a:ext uri="{FF2B5EF4-FFF2-40B4-BE49-F238E27FC236}">
                <a16:creationId xmlns:a16="http://schemas.microsoft.com/office/drawing/2014/main" id="{C723CE91-8078-72DD-4272-E0EA18026E7C}"/>
              </a:ext>
            </a:extLst>
          </p:cNvPr>
          <p:cNvSpPr txBox="1"/>
          <p:nvPr/>
        </p:nvSpPr>
        <p:spPr>
          <a:xfrm>
            <a:off x="962025" y="143150"/>
            <a:ext cx="10414433" cy="338554"/>
          </a:xfrm>
          <a:prstGeom prst="rect">
            <a:avLst/>
          </a:prstGeom>
          <a:noFill/>
        </p:spPr>
        <p:txBody>
          <a:bodyPr wrap="square" rtlCol="1">
            <a:spAutoFit/>
          </a:bodyPr>
          <a:lstStyle/>
          <a:p>
            <a:pPr algn="r" rtl="1"/>
            <a:r>
              <a:rPr lang="fa-IR" sz="1600" b="1" dirty="0">
                <a:solidFill>
                  <a:srgbClr val="FF0000"/>
                </a:solidFill>
                <a:cs typeface="B Nazanin" panose="00000400000000000000" pitchFamily="2" charset="-78"/>
              </a:rPr>
              <a:t>جدول برآورد هزینه طراحی سایت( </a:t>
            </a:r>
            <a:r>
              <a:rPr lang="fa-IR" sz="1600" b="1" dirty="0" err="1">
                <a:solidFill>
                  <a:srgbClr val="FF0000"/>
                </a:solidFill>
                <a:cs typeface="B Nazanin" panose="00000400000000000000" pitchFamily="2" charset="-78"/>
              </a:rPr>
              <a:t>تاپیک</a:t>
            </a:r>
            <a:r>
              <a:rPr lang="fa-IR" sz="1600" b="1" dirty="0">
                <a:solidFill>
                  <a:srgbClr val="FF0000"/>
                </a:solidFill>
                <a:cs typeface="B Nazanin" panose="00000400000000000000" pitchFamily="2" charset="-78"/>
              </a:rPr>
              <a:t> های </a:t>
            </a:r>
            <a:r>
              <a:rPr lang="fa-IR" sz="1600" b="1" dirty="0" err="1">
                <a:solidFill>
                  <a:srgbClr val="FF0000"/>
                </a:solidFill>
                <a:cs typeface="B Nazanin" panose="00000400000000000000" pitchFamily="2" charset="-78"/>
              </a:rPr>
              <a:t>ترند</a:t>
            </a:r>
            <a:r>
              <a:rPr lang="fa-IR" sz="1600" b="1" dirty="0">
                <a:solidFill>
                  <a:srgbClr val="FF0000"/>
                </a:solidFill>
                <a:cs typeface="B Nazanin" panose="00000400000000000000" pitchFamily="2" charset="-78"/>
              </a:rPr>
              <a:t> روز )با کیفیت </a:t>
            </a:r>
            <a:r>
              <a:rPr lang="en-US" sz="1600" b="1" dirty="0">
                <a:solidFill>
                  <a:srgbClr val="FF0000"/>
                </a:solidFill>
                <a:cs typeface="B Nazanin" panose="00000400000000000000" pitchFamily="2" charset="-78"/>
              </a:rPr>
              <a:t>C</a:t>
            </a:r>
            <a:r>
              <a:rPr lang="fa-IR" sz="1600" b="1" dirty="0">
                <a:solidFill>
                  <a:srgbClr val="FF0000"/>
                </a:solidFill>
                <a:cs typeface="B Nazanin" panose="00000400000000000000" pitchFamily="2" charset="-78"/>
              </a:rPr>
              <a:t> با کمک ترجمه </a:t>
            </a:r>
            <a:r>
              <a:rPr lang="fa-IR" sz="1600" b="1" dirty="0" err="1">
                <a:solidFill>
                  <a:srgbClr val="FF0000"/>
                </a:solidFill>
                <a:cs typeface="B Nazanin" panose="00000400000000000000" pitchFamily="2" charset="-78"/>
              </a:rPr>
              <a:t>گوگل</a:t>
            </a:r>
            <a:r>
              <a:rPr lang="fa-IR" sz="1600" b="1" dirty="0">
                <a:solidFill>
                  <a:srgbClr val="FF0000"/>
                </a:solidFill>
                <a:cs typeface="B Nazanin" panose="00000400000000000000" pitchFamily="2" charset="-78"/>
              </a:rPr>
              <a:t> </a:t>
            </a:r>
            <a:r>
              <a:rPr lang="fa-IR" sz="1600" b="1" dirty="0" err="1">
                <a:solidFill>
                  <a:srgbClr val="FF0000"/>
                </a:solidFill>
                <a:cs typeface="B Nazanin" panose="00000400000000000000" pitchFamily="2" charset="-78"/>
              </a:rPr>
              <a:t>ترنسلیت</a:t>
            </a:r>
            <a:r>
              <a:rPr lang="fa-IR" sz="1600" b="1" dirty="0">
                <a:solidFill>
                  <a:srgbClr val="FF0000"/>
                </a:solidFill>
                <a:cs typeface="B Nazanin" panose="00000400000000000000" pitchFamily="2" charset="-78"/>
              </a:rPr>
              <a:t> (کیفیت ترجمه متوسط و پایین)</a:t>
            </a:r>
          </a:p>
        </p:txBody>
      </p:sp>
      <p:sp>
        <p:nvSpPr>
          <p:cNvPr id="4" name="TextBox 3">
            <a:extLst>
              <a:ext uri="{FF2B5EF4-FFF2-40B4-BE49-F238E27FC236}">
                <a16:creationId xmlns:a16="http://schemas.microsoft.com/office/drawing/2014/main" id="{37C6D489-D8FF-305E-C491-A05A01712B3A}"/>
              </a:ext>
            </a:extLst>
          </p:cNvPr>
          <p:cNvSpPr txBox="1"/>
          <p:nvPr/>
        </p:nvSpPr>
        <p:spPr>
          <a:xfrm>
            <a:off x="476250" y="5338041"/>
            <a:ext cx="10672141" cy="1323439"/>
          </a:xfrm>
          <a:prstGeom prst="rect">
            <a:avLst/>
          </a:prstGeom>
          <a:noFill/>
        </p:spPr>
        <p:txBody>
          <a:bodyPr wrap="square" rtlCol="1">
            <a:spAutoFit/>
          </a:bodyPr>
          <a:lstStyle/>
          <a:p>
            <a:pPr algn="justLow" rtl="1"/>
            <a:r>
              <a:rPr lang="fa-IR" sz="1600" dirty="0">
                <a:cs typeface="B Nazanin" panose="00000400000000000000" pitchFamily="2" charset="-78"/>
              </a:rPr>
              <a:t>در این </a:t>
            </a:r>
            <a:r>
              <a:rPr lang="fa-IR" sz="1600" dirty="0" err="1">
                <a:cs typeface="B Nazanin" panose="00000400000000000000" pitchFamily="2" charset="-78"/>
              </a:rPr>
              <a:t>پنل</a:t>
            </a:r>
            <a:r>
              <a:rPr lang="fa-IR" sz="1600" dirty="0">
                <a:cs typeface="B Nazanin" panose="00000400000000000000" pitchFamily="2" charset="-78"/>
              </a:rPr>
              <a:t> از خدمات ما برای شما سایتی را طراحی میکنیم و یا قسمتی را در سایت خود شما ایجاد میکنیم که جدید ترین موضوعات و اخبار و مطالب و همایش ها و کتاب ها و محصولات و کلیه پیام های مرتبط با کسب و کار شما در شبکه های اجتماعی ، به صورت فارسی ترجمه و در سایت ارسال شود . تعداد این مطالب روزانه حتی به 200 مطلب در روز هم شاید برسد.  ترجمه با کیفیت </a:t>
            </a:r>
            <a:r>
              <a:rPr lang="fa-IR" sz="1600" dirty="0" err="1">
                <a:cs typeface="B Nazanin" panose="00000400000000000000" pitchFamily="2" charset="-78"/>
              </a:rPr>
              <a:t>گوگل</a:t>
            </a:r>
            <a:r>
              <a:rPr lang="fa-IR" sz="1600" dirty="0">
                <a:cs typeface="B Nazanin" panose="00000400000000000000" pitchFamily="2" charset="-78"/>
              </a:rPr>
              <a:t> </a:t>
            </a:r>
            <a:r>
              <a:rPr lang="fa-IR" sz="1600" dirty="0" err="1">
                <a:cs typeface="B Nazanin" panose="00000400000000000000" pitchFamily="2" charset="-78"/>
              </a:rPr>
              <a:t>ترنسلیت</a:t>
            </a:r>
            <a:r>
              <a:rPr lang="fa-IR" sz="1600" dirty="0">
                <a:cs typeface="B Nazanin" panose="00000400000000000000" pitchFamily="2" charset="-78"/>
              </a:rPr>
              <a:t> انجام می شود و کیفیت چندان بالایی ندارد ولی شما میتوانید از آخرین و جدید ترین مطالب مرتبط با شغل خود در سراسر دنیا مطلع شوید و این مطالب را در اختیار دیگران نیز قرار دهید و یا حتی برای مشاهده این مطالب اقدام به فروش </a:t>
            </a:r>
            <a:r>
              <a:rPr lang="fa-IR" sz="1600" dirty="0" err="1">
                <a:cs typeface="B Nazanin" panose="00000400000000000000" pitchFamily="2" charset="-78"/>
              </a:rPr>
              <a:t>اکانت</a:t>
            </a:r>
            <a:r>
              <a:rPr lang="fa-IR" sz="1600" dirty="0">
                <a:cs typeface="B Nazanin" panose="00000400000000000000" pitchFamily="2" charset="-78"/>
              </a:rPr>
              <a:t> نمایید و یا کارمندان شرکت خود را در این زمینه به روز نگه دارید. ما در این </a:t>
            </a:r>
            <a:r>
              <a:rPr lang="fa-IR" sz="1600" dirty="0" err="1">
                <a:cs typeface="B Nazanin" panose="00000400000000000000" pitchFamily="2" charset="-78"/>
              </a:rPr>
              <a:t>پنل</a:t>
            </a:r>
            <a:r>
              <a:rPr lang="fa-IR" sz="1600" dirty="0">
                <a:cs typeface="B Nazanin" panose="00000400000000000000" pitchFamily="2" charset="-78"/>
              </a:rPr>
              <a:t> فقط سایت را مدیریت و به روز میکنیم و منابع جدید را به آن اضافه می نماییم و نظارتی بر ترجمه ها و ویرایش مطالب نداریم.</a:t>
            </a:r>
          </a:p>
        </p:txBody>
      </p:sp>
    </p:spTree>
    <p:extLst>
      <p:ext uri="{BB962C8B-B14F-4D97-AF65-F5344CB8AC3E}">
        <p14:creationId xmlns:p14="http://schemas.microsoft.com/office/powerpoint/2010/main" val="770087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534</TotalTime>
  <Words>3210</Words>
  <Application>Microsoft Office PowerPoint</Application>
  <PresentationFormat>Widescreen</PresentationFormat>
  <Paragraphs>223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 Nazanin</vt:lpstr>
      <vt:lpstr>Calibri</vt:lpstr>
      <vt:lpstr>Calibri Light</vt:lpstr>
      <vt:lpstr>Consolas</vt:lpstr>
      <vt:lpstr>Helvetica Neue</vt:lpstr>
      <vt:lpstr>Office Theme</vt:lpstr>
      <vt:lpstr>طراحی و تولید محتوای سایت با کمک ربات و هوش مصنوعی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و تولید محتوای سایت با کمک ربات و هوش مصنوعی</dc:title>
  <dc:creator>abbas</dc:creator>
  <cp:lastModifiedBy>abbas</cp:lastModifiedBy>
  <cp:revision>30</cp:revision>
  <dcterms:created xsi:type="dcterms:W3CDTF">2023-05-31T08:05:54Z</dcterms:created>
  <dcterms:modified xsi:type="dcterms:W3CDTF">2023-06-13T19:26:30Z</dcterms:modified>
</cp:coreProperties>
</file>